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5" r:id="rId1"/>
  </p:sldMasterIdLst>
  <p:notesMasterIdLst>
    <p:notesMasterId r:id="rId40"/>
  </p:notesMasterIdLst>
  <p:sldIdLst>
    <p:sldId id="256" r:id="rId2"/>
    <p:sldId id="259" r:id="rId3"/>
    <p:sldId id="283" r:id="rId4"/>
    <p:sldId id="258" r:id="rId5"/>
    <p:sldId id="257" r:id="rId6"/>
    <p:sldId id="282" r:id="rId7"/>
    <p:sldId id="260" r:id="rId8"/>
    <p:sldId id="277" r:id="rId9"/>
    <p:sldId id="296" r:id="rId10"/>
    <p:sldId id="299" r:id="rId11"/>
    <p:sldId id="297" r:id="rId12"/>
    <p:sldId id="278" r:id="rId13"/>
    <p:sldId id="261" r:id="rId14"/>
    <p:sldId id="281" r:id="rId15"/>
    <p:sldId id="262" r:id="rId16"/>
    <p:sldId id="285" r:id="rId17"/>
    <p:sldId id="263" r:id="rId18"/>
    <p:sldId id="286" r:id="rId19"/>
    <p:sldId id="264" r:id="rId20"/>
    <p:sldId id="287" r:id="rId21"/>
    <p:sldId id="265" r:id="rId22"/>
    <p:sldId id="288" r:id="rId23"/>
    <p:sldId id="266" r:id="rId24"/>
    <p:sldId id="289" r:id="rId25"/>
    <p:sldId id="267" r:id="rId26"/>
    <p:sldId id="290" r:id="rId27"/>
    <p:sldId id="268" r:id="rId28"/>
    <p:sldId id="291" r:id="rId29"/>
    <p:sldId id="269" r:id="rId30"/>
    <p:sldId id="292" r:id="rId31"/>
    <p:sldId id="270" r:id="rId32"/>
    <p:sldId id="293" r:id="rId33"/>
    <p:sldId id="271" r:id="rId34"/>
    <p:sldId id="294" r:id="rId35"/>
    <p:sldId id="295" r:id="rId36"/>
    <p:sldId id="298" r:id="rId37"/>
    <p:sldId id="274" r:id="rId38"/>
    <p:sldId id="275"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ompson, Erika" initials="TE"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1" autoAdjust="0"/>
    <p:restoredTop sz="86957" autoAdjust="0"/>
  </p:normalViewPr>
  <p:slideViewPr>
    <p:cSldViewPr snapToGrid="0">
      <p:cViewPr>
        <p:scale>
          <a:sx n="116" d="100"/>
          <a:sy n="116" d="100"/>
        </p:scale>
        <p:origin x="72" y="-6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printerSettings" Target="printerSettings/printerSettings1.bin"/><Relationship Id="rId42" Type="http://schemas.openxmlformats.org/officeDocument/2006/relationships/commentAuthors" Target="commentAuthors.xml"/><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993A8B-6535-4C36-9B71-0C41D2F52ED9}" type="datetimeFigureOut">
              <a:rPr lang="en-US" smtClean="0"/>
              <a:t>5/19/16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28496D-91EE-41ED-B9D8-85EF99794245}" type="slidenum">
              <a:rPr lang="en-US" smtClean="0"/>
              <a:t>‹#›</a:t>
            </a:fld>
            <a:endParaRPr lang="en-US"/>
          </a:p>
        </p:txBody>
      </p:sp>
    </p:spTree>
    <p:extLst>
      <p:ext uri="{BB962C8B-B14F-4D97-AF65-F5344CB8AC3E}">
        <p14:creationId xmlns:p14="http://schemas.microsoft.com/office/powerpoint/2010/main" val="3165882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a:t>
            </a:r>
            <a:r>
              <a:rPr lang="en-US" baseline="0" dirty="0"/>
              <a:t> to our discussion on health literacy.  This presentation will provide an overview of organizational health literacy and introduce an assignment on the topic of health literacy in maternal and child health care organizations.</a:t>
            </a:r>
            <a:endParaRPr lang="en-US" dirty="0"/>
          </a:p>
        </p:txBody>
      </p:sp>
      <p:sp>
        <p:nvSpPr>
          <p:cNvPr id="4" name="Slide Number Placeholder 3"/>
          <p:cNvSpPr>
            <a:spLocks noGrp="1"/>
          </p:cNvSpPr>
          <p:nvPr>
            <p:ph type="sldNum" sz="quarter" idx="10"/>
          </p:nvPr>
        </p:nvSpPr>
        <p:spPr/>
        <p:txBody>
          <a:bodyPr/>
          <a:lstStyle/>
          <a:p>
            <a:fld id="{0928496D-91EE-41ED-B9D8-85EF99794245}" type="slidenum">
              <a:rPr lang="en-US" smtClean="0"/>
              <a:t>1</a:t>
            </a:fld>
            <a:endParaRPr lang="en-US"/>
          </a:p>
        </p:txBody>
      </p:sp>
    </p:spTree>
    <p:extLst>
      <p:ext uri="{BB962C8B-B14F-4D97-AF65-F5344CB8AC3E}">
        <p14:creationId xmlns:p14="http://schemas.microsoft.com/office/powerpoint/2010/main" val="1347880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figure</a:t>
            </a:r>
            <a:r>
              <a:rPr lang="en-US" baseline="0" dirty="0"/>
              <a:t> presents an integrated conceptual model of health literacy.</a:t>
            </a:r>
          </a:p>
          <a:p>
            <a:r>
              <a:rPr lang="en-US" baseline="0" dirty="0"/>
              <a:t>Health literacy is a process with consecutive steps of accessing, understanding, appraising, and applying health information.</a:t>
            </a:r>
          </a:p>
          <a:p>
            <a:r>
              <a:rPr lang="en-US" baseline="0" dirty="0"/>
              <a:t>The three domains of the health continuum are healthcare, disease prevention, and health promotion.</a:t>
            </a:r>
          </a:p>
          <a:p>
            <a:r>
              <a:rPr lang="en-US" baseline="0" dirty="0"/>
              <a:t>Each step can be applied to each of the domains, with varying impacts on health outcomes.</a:t>
            </a:r>
          </a:p>
          <a:p>
            <a:r>
              <a:rPr lang="en-US" baseline="0" dirty="0"/>
              <a:t>This is a logical model that shows the proximal factors or personal determinants (such as age, race, etc.), situational determinants (such as media use, peer influence, etc.), and distal factors or societal determinants (such as political forces, societal systems, etc.) which influence health literacy.</a:t>
            </a:r>
          </a:p>
          <a:p>
            <a:r>
              <a:rPr lang="en-US" baseline="0" dirty="0"/>
              <a:t>The pathways link health literacy to health outcomes.</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Source: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Sorensen, K., Van den </a:t>
            </a:r>
            <a:r>
              <a:rPr lang="en-US" dirty="0" err="1"/>
              <a:t>Broucke</a:t>
            </a:r>
            <a:r>
              <a:rPr lang="en-US" dirty="0"/>
              <a:t>, S., </a:t>
            </a:r>
            <a:r>
              <a:rPr lang="en-US" dirty="0" err="1"/>
              <a:t>Fullam</a:t>
            </a:r>
            <a:r>
              <a:rPr lang="en-US" dirty="0"/>
              <a:t>, J., Doyle, G., </a:t>
            </a:r>
            <a:r>
              <a:rPr lang="en-US" dirty="0" err="1"/>
              <a:t>Pelikan</a:t>
            </a:r>
            <a:r>
              <a:rPr lang="en-US" dirty="0"/>
              <a:t>, J., </a:t>
            </a:r>
            <a:r>
              <a:rPr lang="en-US" dirty="0" err="1"/>
              <a:t>Slonska</a:t>
            </a:r>
            <a:r>
              <a:rPr lang="en-US" dirty="0"/>
              <a:t>, Z., &amp; Brand, H. 	(2012).</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Health literacy and public health: A systematic review and integration of</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definitions and models. </a:t>
            </a:r>
            <a:r>
              <a:rPr lang="en-US" i="1" dirty="0"/>
              <a:t>BMC Public Health</a:t>
            </a:r>
            <a:r>
              <a:rPr lang="en-US" dirty="0"/>
              <a:t>, </a:t>
            </a:r>
            <a:r>
              <a:rPr lang="en-US" i="1" dirty="0"/>
              <a:t>12</a:t>
            </a:r>
            <a:r>
              <a:rPr lang="en-US" dirty="0"/>
              <a:t>, 80. http://doi.org/10.1186/1471-2458-12-80	</a:t>
            </a:r>
          </a:p>
          <a:p>
            <a:endParaRPr lang="en-US" baseline="0" dirty="0"/>
          </a:p>
        </p:txBody>
      </p:sp>
      <p:sp>
        <p:nvSpPr>
          <p:cNvPr id="4" name="Slide Number Placeholder 3"/>
          <p:cNvSpPr>
            <a:spLocks noGrp="1"/>
          </p:cNvSpPr>
          <p:nvPr>
            <p:ph type="sldNum" sz="quarter" idx="10"/>
          </p:nvPr>
        </p:nvSpPr>
        <p:spPr/>
        <p:txBody>
          <a:bodyPr/>
          <a:lstStyle/>
          <a:p>
            <a:fld id="{0928496D-91EE-41ED-B9D8-85EF99794245}" type="slidenum">
              <a:rPr lang="en-US" smtClean="0"/>
              <a:t>11</a:t>
            </a:fld>
            <a:endParaRPr lang="en-US"/>
          </a:p>
        </p:txBody>
      </p:sp>
    </p:spTree>
    <p:extLst>
      <p:ext uri="{BB962C8B-B14F-4D97-AF65-F5344CB8AC3E}">
        <p14:creationId xmlns:p14="http://schemas.microsoft.com/office/powerpoint/2010/main" val="35571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Health Literacy has been established</a:t>
            </a:r>
            <a:r>
              <a:rPr lang="en-US" baseline="0" dirty="0"/>
              <a:t> as a national priority.  It is included in Health People 2010 and 2020, the Plain Writing Act of 2010 (and specifically applied to health in the Affordable Care Act), the IOM’s report on Priority Areas for National Action, the Agency for Healthcare Research and Quality’s Universal Precautions Toolkit, and the US Department of Human Health and Service’s National Action Plan to Improve Health Literacy.  </a:t>
            </a:r>
          </a:p>
          <a:p>
            <a:endParaRPr lang="en-US" dirty="0"/>
          </a:p>
          <a:p>
            <a:r>
              <a:rPr lang="en-US" dirty="0"/>
              <a:t>Healthy</a:t>
            </a:r>
            <a:r>
              <a:rPr lang="en-US" baseline="0" dirty="0"/>
              <a:t> People 2020 Objective </a:t>
            </a:r>
            <a:r>
              <a:rPr lang="en-US" dirty="0"/>
              <a:t>HC/HIT-1: Improve the health literacy of the population</a:t>
            </a:r>
          </a:p>
          <a:p>
            <a:endParaRPr lang="en-US" dirty="0"/>
          </a:p>
          <a:p>
            <a:r>
              <a:rPr lang="en-US" dirty="0"/>
              <a:t>Three measures:</a:t>
            </a:r>
            <a:r>
              <a:rPr lang="en-US" baseline="0" dirty="0"/>
              <a:t> </a:t>
            </a:r>
          </a:p>
          <a:p>
            <a:endParaRPr lang="en-US" baseline="0" dirty="0"/>
          </a:p>
          <a:p>
            <a:pPr marL="228600" indent="-228600">
              <a:buAutoNum type="arabicPeriod"/>
            </a:pPr>
            <a:r>
              <a:rPr lang="en-US" dirty="0"/>
              <a:t>Increase the proportion of persons who report their health care provider always gave them easy-to-understand instructions about what to do to take care of their illness or health condition</a:t>
            </a:r>
          </a:p>
          <a:p>
            <a:pPr marL="228600" indent="-228600">
              <a:buAutoNum type="arabicPeriod"/>
            </a:pPr>
            <a:r>
              <a:rPr lang="en-US" dirty="0"/>
              <a:t>Increase the proportion of persons who report their health care provider always asked them to describe how they will follow the instructions</a:t>
            </a:r>
          </a:p>
          <a:p>
            <a:pPr marL="228600" indent="-228600">
              <a:buAutoNum type="arabicPeriod"/>
            </a:pPr>
            <a:r>
              <a:rPr lang="en-US" dirty="0"/>
              <a:t>Increase the proportion of persons who report their health care providers’ office always offered help in filling out a form</a:t>
            </a:r>
          </a:p>
          <a:p>
            <a:pPr marL="0" indent="0">
              <a:buNone/>
            </a:pPr>
            <a:endParaRPr lang="en-US" dirty="0"/>
          </a:p>
          <a:p>
            <a:pPr marL="0" indent="0">
              <a:buNone/>
            </a:pPr>
            <a:r>
              <a:rPr lang="en-US" dirty="0"/>
              <a:t>ACA</a:t>
            </a:r>
            <a:r>
              <a:rPr lang="en-US" baseline="0" dirty="0"/>
              <a:t> Section 1331: Patient communication must be given in plain language.  </a:t>
            </a:r>
            <a:r>
              <a:rPr lang="en-US" dirty="0">
                <a:effectLst/>
              </a:rPr>
              <a:t>The term ‘‘plain language’’ means language that the intended audience, including individuals with limited English proficiency, can readily understand and use because that language is concise, well-organized, and follows other best practices of plain language writing.“</a:t>
            </a:r>
          </a:p>
          <a:p>
            <a:pPr marL="0" indent="0">
              <a:buNone/>
            </a:pPr>
            <a:endParaRPr lang="en-US" dirty="0">
              <a:effectLst/>
            </a:endParaRPr>
          </a:p>
          <a:p>
            <a:pPr marL="0" indent="0">
              <a:buNone/>
            </a:pPr>
            <a:r>
              <a:rPr lang="en-US" dirty="0">
                <a:effectLst/>
              </a:rPr>
              <a:t>ACA Section</a:t>
            </a:r>
            <a:r>
              <a:rPr lang="en-US" baseline="0" dirty="0">
                <a:effectLst/>
              </a:rPr>
              <a:t> 1001: H</a:t>
            </a:r>
            <a:r>
              <a:rPr lang="en-US" dirty="0">
                <a:effectLst/>
              </a:rPr>
              <a:t>ealth insurance companies and group health plans must use language that is linguistically and culturally appropriate when communicating with insurance enrollees.  The standards shall ensure that the summary is presented in a culturally and linguistically appropriate manner and utilizes terminology understandable by the average plan enrollee.</a:t>
            </a:r>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fld id="{0928496D-91EE-41ED-B9D8-85EF99794245}" type="slidenum">
              <a:rPr lang="en-US" smtClean="0"/>
              <a:t>12</a:t>
            </a:fld>
            <a:endParaRPr lang="en-US"/>
          </a:p>
        </p:txBody>
      </p:sp>
    </p:spTree>
    <p:extLst>
      <p:ext uri="{BB962C8B-B14F-4D97-AF65-F5344CB8AC3E}">
        <p14:creationId xmlns:p14="http://schemas.microsoft.com/office/powerpoint/2010/main" val="1307253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10 Attributes of a Health Literate Health Care Organization</a:t>
            </a:r>
            <a:r>
              <a:rPr lang="en-US" dirty="0"/>
              <a:t> is a report generated in 2012 by the IOM’s</a:t>
            </a:r>
            <a:r>
              <a:rPr lang="en-US" baseline="0" dirty="0"/>
              <a:t> Roundtable on Health Literacy.  The objective of this report is “to make it easier for people to navigate, understand, and use information and services to take care of their health.” The ten attributes exemplify a health literate health care organization and are intended to be aspirational guideposts.  Each attribute is followed by a set of implementation strategies, which give organizations practical guidelines for improving their health literacy.</a:t>
            </a:r>
            <a:endParaRPr lang="en-US" dirty="0"/>
          </a:p>
        </p:txBody>
      </p:sp>
      <p:sp>
        <p:nvSpPr>
          <p:cNvPr id="4" name="Slide Number Placeholder 3"/>
          <p:cNvSpPr>
            <a:spLocks noGrp="1"/>
          </p:cNvSpPr>
          <p:nvPr>
            <p:ph type="sldNum" sz="quarter" idx="10"/>
          </p:nvPr>
        </p:nvSpPr>
        <p:spPr/>
        <p:txBody>
          <a:bodyPr/>
          <a:lstStyle/>
          <a:p>
            <a:fld id="{0928496D-91EE-41ED-B9D8-85EF99794245}" type="slidenum">
              <a:rPr lang="en-US" smtClean="0"/>
              <a:t>13</a:t>
            </a:fld>
            <a:endParaRPr lang="en-US"/>
          </a:p>
        </p:txBody>
      </p:sp>
    </p:spTree>
    <p:extLst>
      <p:ext uri="{BB962C8B-B14F-4D97-AF65-F5344CB8AC3E}">
        <p14:creationId xmlns:p14="http://schemas.microsoft.com/office/powerpoint/2010/main" val="12960447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attributes exemplify</a:t>
            </a:r>
            <a:r>
              <a:rPr lang="en-US" baseline="0" dirty="0"/>
              <a:t> a health literate health care organization</a:t>
            </a:r>
            <a:r>
              <a:rPr lang="en-US" baseline="0"/>
              <a:t>.  </a:t>
            </a:r>
          </a:p>
          <a:p>
            <a:r>
              <a:rPr lang="en-US" sz="1200">
                <a:effectLst/>
              </a:rPr>
              <a:t>The</a:t>
            </a:r>
            <a:r>
              <a:rPr lang="en-US" sz="1200" baseline="0">
                <a:effectLst/>
              </a:rPr>
              <a:t> </a:t>
            </a:r>
            <a:r>
              <a:rPr lang="en-US" sz="1200" baseline="0" dirty="0">
                <a:effectLst/>
              </a:rPr>
              <a:t>IOM Roundtable acknowledges that these attributes are intended to be aspirational, and </a:t>
            </a:r>
            <a:r>
              <a:rPr lang="en-US" sz="1200" dirty="0">
                <a:effectLst/>
              </a:rPr>
              <a:t>that “becoming a health literate organization is a process and achieving each attribute moves the organization along the continuum closer to becoming a health literate organization” (Institute of Medicine [IOM], 2011, p. 19). </a:t>
            </a:r>
            <a:endParaRPr lang="en-US" dirty="0"/>
          </a:p>
        </p:txBody>
      </p:sp>
      <p:sp>
        <p:nvSpPr>
          <p:cNvPr id="4" name="Slide Number Placeholder 3"/>
          <p:cNvSpPr>
            <a:spLocks noGrp="1"/>
          </p:cNvSpPr>
          <p:nvPr>
            <p:ph type="sldNum" sz="quarter" idx="10"/>
          </p:nvPr>
        </p:nvSpPr>
        <p:spPr/>
        <p:txBody>
          <a:bodyPr/>
          <a:lstStyle/>
          <a:p>
            <a:fld id="{0928496D-91EE-41ED-B9D8-85EF99794245}" type="slidenum">
              <a:rPr lang="en-US" smtClean="0"/>
              <a:t>14</a:t>
            </a:fld>
            <a:endParaRPr lang="en-US"/>
          </a:p>
        </p:txBody>
      </p:sp>
    </p:spTree>
    <p:extLst>
      <p:ext uri="{BB962C8B-B14F-4D97-AF65-F5344CB8AC3E}">
        <p14:creationId xmlns:p14="http://schemas.microsoft.com/office/powerpoint/2010/main" val="489793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Has leadership that makes health literacy integral to its mission, structure, and operation.</a:t>
            </a:r>
          </a:p>
          <a:p>
            <a:endParaRPr lang="en-US" dirty="0"/>
          </a:p>
        </p:txBody>
      </p:sp>
      <p:sp>
        <p:nvSpPr>
          <p:cNvPr id="4" name="Slide Number Placeholder 3"/>
          <p:cNvSpPr>
            <a:spLocks noGrp="1"/>
          </p:cNvSpPr>
          <p:nvPr>
            <p:ph type="sldNum" sz="quarter" idx="10"/>
          </p:nvPr>
        </p:nvSpPr>
        <p:spPr/>
        <p:txBody>
          <a:bodyPr/>
          <a:lstStyle/>
          <a:p>
            <a:fld id="{0928496D-91EE-41ED-B9D8-85EF99794245}" type="slidenum">
              <a:rPr lang="en-US" smtClean="0"/>
              <a:t>15</a:t>
            </a:fld>
            <a:endParaRPr lang="en-US"/>
          </a:p>
        </p:txBody>
      </p:sp>
    </p:spTree>
    <p:extLst>
      <p:ext uri="{BB962C8B-B14F-4D97-AF65-F5344CB8AC3E}">
        <p14:creationId xmlns:p14="http://schemas.microsoft.com/office/powerpoint/2010/main" val="22559855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attribute</a:t>
            </a:r>
            <a:r>
              <a:rPr lang="en-US" baseline="0" dirty="0"/>
              <a:t> is followed by a list of specific qualities that combine to produce the attribute.  Here are two of the qualities included in this attribute.  What could this look like, in practice?  Brainstorm ideas.</a:t>
            </a:r>
          </a:p>
          <a:p>
            <a:endParaRPr lang="en-US" baseline="0" dirty="0"/>
          </a:p>
          <a:p>
            <a:r>
              <a:rPr lang="en-US" u="sng" baseline="0" dirty="0"/>
              <a:t>Possible answers: </a:t>
            </a:r>
          </a:p>
          <a:p>
            <a:endParaRPr lang="en-US" u="sng" baseline="0" dirty="0"/>
          </a:p>
          <a:p>
            <a:r>
              <a:rPr lang="en-US" baseline="0" dirty="0"/>
              <a:t>The director of each WIC clinic could set goals for their clinic to do things like: increase the proportion of women who leave with accurate information about their health, reduce misunderstandings about health information (both measurable by exit surveys), track progress, create financial incentives for departments that improve, etc.  In order to measure the goals, systems for monitoring and consistent surveillance like follow-up phone calls with specific health questions could be established.</a:t>
            </a:r>
          </a:p>
          <a:p>
            <a:endParaRPr lang="en-US" baseline="0" dirty="0"/>
          </a:p>
          <a:p>
            <a:r>
              <a:rPr lang="en-US" baseline="0" dirty="0"/>
              <a:t>The director of each WIC clinic could implement periodic focus groups within the community they serve, continually working to better understand the needs of their community, and change their procedures to fit those needs.  Staff trainings could include communication skill-building and emphasize the importance of listening to their clients.</a:t>
            </a:r>
            <a:endParaRPr lang="en-US" dirty="0"/>
          </a:p>
        </p:txBody>
      </p:sp>
      <p:sp>
        <p:nvSpPr>
          <p:cNvPr id="4" name="Slide Number Placeholder 3"/>
          <p:cNvSpPr>
            <a:spLocks noGrp="1"/>
          </p:cNvSpPr>
          <p:nvPr>
            <p:ph type="sldNum" sz="quarter" idx="10"/>
          </p:nvPr>
        </p:nvSpPr>
        <p:spPr/>
        <p:txBody>
          <a:bodyPr/>
          <a:lstStyle/>
          <a:p>
            <a:fld id="{0928496D-91EE-41ED-B9D8-85EF99794245}" type="slidenum">
              <a:rPr lang="en-US" smtClean="0"/>
              <a:t>16</a:t>
            </a:fld>
            <a:endParaRPr lang="en-US"/>
          </a:p>
        </p:txBody>
      </p:sp>
    </p:spTree>
    <p:extLst>
      <p:ext uri="{BB962C8B-B14F-4D97-AF65-F5344CB8AC3E}">
        <p14:creationId xmlns:p14="http://schemas.microsoft.com/office/powerpoint/2010/main" val="19052902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Integrates health literacy into planning, evaluation measures, patient safety, and </a:t>
            </a:r>
            <a:r>
              <a:rPr lang="en-US" sz="1200" dirty="0">
                <a:effectLst/>
              </a:rPr>
              <a:t>quality improvement. </a:t>
            </a:r>
            <a:endParaRPr lang="en-US" sz="1200" dirty="0"/>
          </a:p>
          <a:p>
            <a:endParaRPr lang="en-US" dirty="0"/>
          </a:p>
        </p:txBody>
      </p:sp>
      <p:sp>
        <p:nvSpPr>
          <p:cNvPr id="4" name="Slide Number Placeholder 3"/>
          <p:cNvSpPr>
            <a:spLocks noGrp="1"/>
          </p:cNvSpPr>
          <p:nvPr>
            <p:ph type="sldNum" sz="quarter" idx="10"/>
          </p:nvPr>
        </p:nvSpPr>
        <p:spPr/>
        <p:txBody>
          <a:bodyPr/>
          <a:lstStyle/>
          <a:p>
            <a:fld id="{0928496D-91EE-41ED-B9D8-85EF99794245}" type="slidenum">
              <a:rPr lang="en-US" smtClean="0"/>
              <a:t>17</a:t>
            </a:fld>
            <a:endParaRPr lang="en-US"/>
          </a:p>
        </p:txBody>
      </p:sp>
    </p:spTree>
    <p:extLst>
      <p:ext uri="{BB962C8B-B14F-4D97-AF65-F5344CB8AC3E}">
        <p14:creationId xmlns:p14="http://schemas.microsoft.com/office/powerpoint/2010/main" val="33075417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sng" baseline="0" dirty="0"/>
              <a:t>Possible answers: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u="sng"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u="none" baseline="0" dirty="0"/>
              <a:t>Examine survey methods, work to make surveys easier and more accurate (digital, phone calls, incentives) </a:t>
            </a:r>
          </a:p>
          <a:p>
            <a:pPr marL="0" marR="0" indent="0" algn="l" defTabSz="914400" rtl="0" eaLnBrk="1" fontAlgn="auto" latinLnBrk="0" hangingPunct="1">
              <a:lnSpc>
                <a:spcPct val="100000"/>
              </a:lnSpc>
              <a:spcBef>
                <a:spcPts val="0"/>
              </a:spcBef>
              <a:spcAft>
                <a:spcPts val="0"/>
              </a:spcAft>
              <a:buClrTx/>
              <a:buSzTx/>
              <a:buFontTx/>
              <a:buNone/>
              <a:tabLst/>
              <a:defRPr/>
            </a:pPr>
            <a:r>
              <a:rPr lang="en-US" u="none" baseline="0" dirty="0"/>
              <a:t>Establish a system that records all communication failures in any department of the organization and works to identify the areas that are having continual issues</a:t>
            </a:r>
          </a:p>
          <a:p>
            <a:pPr marL="0" marR="0" indent="0" algn="l" defTabSz="914400" rtl="0" eaLnBrk="1" fontAlgn="auto" latinLnBrk="0" hangingPunct="1">
              <a:lnSpc>
                <a:spcPct val="100000"/>
              </a:lnSpc>
              <a:spcBef>
                <a:spcPts val="0"/>
              </a:spcBef>
              <a:spcAft>
                <a:spcPts val="0"/>
              </a:spcAft>
              <a:buClrTx/>
              <a:buSzTx/>
              <a:buFontTx/>
              <a:buNone/>
              <a:tabLst/>
              <a:defRPr/>
            </a:pPr>
            <a:r>
              <a:rPr lang="en-US" u="none" baseline="0" dirty="0"/>
              <a:t>In cases of clients’ mishaps, remove blame on individual’ misunderstandings and reflect on the organization’s design and systems that played a role</a:t>
            </a:r>
            <a:endParaRPr lang="en-US" u="none" dirty="0"/>
          </a:p>
          <a:p>
            <a:endParaRPr lang="en-US" dirty="0"/>
          </a:p>
        </p:txBody>
      </p:sp>
      <p:sp>
        <p:nvSpPr>
          <p:cNvPr id="4" name="Slide Number Placeholder 3"/>
          <p:cNvSpPr>
            <a:spLocks noGrp="1"/>
          </p:cNvSpPr>
          <p:nvPr>
            <p:ph type="sldNum" sz="quarter" idx="10"/>
          </p:nvPr>
        </p:nvSpPr>
        <p:spPr/>
        <p:txBody>
          <a:bodyPr/>
          <a:lstStyle/>
          <a:p>
            <a:fld id="{0928496D-91EE-41ED-B9D8-85EF99794245}" type="slidenum">
              <a:rPr lang="en-US" smtClean="0"/>
              <a:t>18</a:t>
            </a:fld>
            <a:endParaRPr lang="en-US"/>
          </a:p>
        </p:txBody>
      </p:sp>
    </p:spTree>
    <p:extLst>
      <p:ext uri="{BB962C8B-B14F-4D97-AF65-F5344CB8AC3E}">
        <p14:creationId xmlns:p14="http://schemas.microsoft.com/office/powerpoint/2010/main" val="18873855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rPr>
              <a:t>Prepares the workforce to be health literate and monitors progress.</a:t>
            </a:r>
            <a:endParaRPr lang="en-US" sz="1200" dirty="0"/>
          </a:p>
          <a:p>
            <a:endParaRPr lang="en-US" dirty="0"/>
          </a:p>
        </p:txBody>
      </p:sp>
      <p:sp>
        <p:nvSpPr>
          <p:cNvPr id="4" name="Slide Number Placeholder 3"/>
          <p:cNvSpPr>
            <a:spLocks noGrp="1"/>
          </p:cNvSpPr>
          <p:nvPr>
            <p:ph type="sldNum" sz="quarter" idx="10"/>
          </p:nvPr>
        </p:nvSpPr>
        <p:spPr/>
        <p:txBody>
          <a:bodyPr/>
          <a:lstStyle/>
          <a:p>
            <a:fld id="{0928496D-91EE-41ED-B9D8-85EF99794245}" type="slidenum">
              <a:rPr lang="en-US" smtClean="0"/>
              <a:t>19</a:t>
            </a:fld>
            <a:endParaRPr lang="en-US"/>
          </a:p>
        </p:txBody>
      </p:sp>
    </p:spTree>
    <p:extLst>
      <p:ext uri="{BB962C8B-B14F-4D97-AF65-F5344CB8AC3E}">
        <p14:creationId xmlns:p14="http://schemas.microsoft.com/office/powerpoint/2010/main" val="2855398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sng" baseline="0" dirty="0"/>
              <a:t>Possible answers:</a:t>
            </a:r>
            <a:endParaRPr lang="en-US" u="sng" dirty="0"/>
          </a:p>
          <a:p>
            <a:r>
              <a:rPr lang="en-US" dirty="0"/>
              <a:t>Clinic</a:t>
            </a:r>
            <a:r>
              <a:rPr lang="en-US" baseline="0" dirty="0"/>
              <a:t> staff should reflect the community it serves and include diversity in terms of race/ethnicity, religion, sexual orientation, gender identification, culture, etc.  </a:t>
            </a:r>
          </a:p>
          <a:p>
            <a:r>
              <a:rPr lang="en-US" baseline="0" dirty="0"/>
              <a:t>Identify staff who is not performing their job with health literacy, such as not following the protocol for using simple language, checking and confirming patient understanding, etc. by random observation, patient surveys, etc.</a:t>
            </a:r>
          </a:p>
          <a:p>
            <a:r>
              <a:rPr lang="en-US" baseline="0" dirty="0"/>
              <a:t>Design and evaluate training that fits into the staff’s schedule and builds understanding of their role in improving health literacy </a:t>
            </a:r>
            <a:endParaRPr lang="en-US" dirty="0"/>
          </a:p>
        </p:txBody>
      </p:sp>
      <p:sp>
        <p:nvSpPr>
          <p:cNvPr id="4" name="Slide Number Placeholder 3"/>
          <p:cNvSpPr>
            <a:spLocks noGrp="1"/>
          </p:cNvSpPr>
          <p:nvPr>
            <p:ph type="sldNum" sz="quarter" idx="10"/>
          </p:nvPr>
        </p:nvSpPr>
        <p:spPr/>
        <p:txBody>
          <a:bodyPr/>
          <a:lstStyle/>
          <a:p>
            <a:fld id="{0928496D-91EE-41ED-B9D8-85EF99794245}" type="slidenum">
              <a:rPr lang="en-US" smtClean="0"/>
              <a:t>20</a:t>
            </a:fld>
            <a:endParaRPr lang="en-US"/>
          </a:p>
        </p:txBody>
      </p:sp>
    </p:spTree>
    <p:extLst>
      <p:ext uri="{BB962C8B-B14F-4D97-AF65-F5344CB8AC3E}">
        <p14:creationId xmlns:p14="http://schemas.microsoft.com/office/powerpoint/2010/main" val="39914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order to understand the importance of health literacy, w</a:t>
            </a:r>
            <a:r>
              <a:rPr lang="en-US" dirty="0"/>
              <a:t>e will look at the systems and services involved in</a:t>
            </a:r>
            <a:r>
              <a:rPr lang="en-US" baseline="0" dirty="0"/>
              <a:t> maternal and child health.</a:t>
            </a:r>
            <a:endParaRPr lang="en-US" dirty="0"/>
          </a:p>
        </p:txBody>
      </p:sp>
      <p:sp>
        <p:nvSpPr>
          <p:cNvPr id="4" name="Slide Number Placeholder 3"/>
          <p:cNvSpPr>
            <a:spLocks noGrp="1"/>
          </p:cNvSpPr>
          <p:nvPr>
            <p:ph type="sldNum" sz="quarter" idx="10"/>
          </p:nvPr>
        </p:nvSpPr>
        <p:spPr/>
        <p:txBody>
          <a:bodyPr/>
          <a:lstStyle/>
          <a:p>
            <a:fld id="{0928496D-91EE-41ED-B9D8-85EF99794245}" type="slidenum">
              <a:rPr lang="en-US" smtClean="0"/>
              <a:t>3</a:t>
            </a:fld>
            <a:endParaRPr lang="en-US"/>
          </a:p>
        </p:txBody>
      </p:sp>
    </p:spTree>
    <p:extLst>
      <p:ext uri="{BB962C8B-B14F-4D97-AF65-F5344CB8AC3E}">
        <p14:creationId xmlns:p14="http://schemas.microsoft.com/office/powerpoint/2010/main" val="10473738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rPr>
              <a:t>Includes populations served in the design, implementation, and evaluation of health information and services. </a:t>
            </a:r>
            <a:endParaRPr lang="en-US" sz="1200" dirty="0"/>
          </a:p>
          <a:p>
            <a:endParaRPr lang="en-US" dirty="0"/>
          </a:p>
        </p:txBody>
      </p:sp>
      <p:sp>
        <p:nvSpPr>
          <p:cNvPr id="4" name="Slide Number Placeholder 3"/>
          <p:cNvSpPr>
            <a:spLocks noGrp="1"/>
          </p:cNvSpPr>
          <p:nvPr>
            <p:ph type="sldNum" sz="quarter" idx="10"/>
          </p:nvPr>
        </p:nvSpPr>
        <p:spPr/>
        <p:txBody>
          <a:bodyPr/>
          <a:lstStyle/>
          <a:p>
            <a:fld id="{0928496D-91EE-41ED-B9D8-85EF99794245}" type="slidenum">
              <a:rPr lang="en-US" smtClean="0"/>
              <a:t>21</a:t>
            </a:fld>
            <a:endParaRPr lang="en-US"/>
          </a:p>
        </p:txBody>
      </p:sp>
    </p:spTree>
    <p:extLst>
      <p:ext uri="{BB962C8B-B14F-4D97-AF65-F5344CB8AC3E}">
        <p14:creationId xmlns:p14="http://schemas.microsoft.com/office/powerpoint/2010/main" val="3916683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Possible</a:t>
            </a:r>
            <a:r>
              <a:rPr lang="en-US" u="sng" baseline="0" dirty="0"/>
              <a:t> answers:</a:t>
            </a:r>
          </a:p>
          <a:p>
            <a:r>
              <a:rPr lang="en-US" u="none" baseline="0" dirty="0"/>
              <a:t>Create positions in the clinic’s executive board specifically for community members and ensure that their voices are heard</a:t>
            </a:r>
          </a:p>
          <a:p>
            <a:r>
              <a:rPr lang="en-US" u="none" baseline="0" dirty="0"/>
              <a:t>Send a representative of the family planning clinic to town hall meetings and community events</a:t>
            </a:r>
          </a:p>
          <a:p>
            <a:r>
              <a:rPr lang="en-US" u="none" baseline="0" dirty="0"/>
              <a:t>Randomly survey patients about their experiences in the clinic and use the feedback to design and change materials and procedures</a:t>
            </a:r>
          </a:p>
          <a:p>
            <a:r>
              <a:rPr lang="en-US" u="none" baseline="0" dirty="0"/>
              <a:t>Ask patients what could be done differently and consider revisions</a:t>
            </a:r>
          </a:p>
          <a:p>
            <a:r>
              <a:rPr lang="en-US" u="none" baseline="0" dirty="0"/>
              <a:t>Create a community-outreach position in the clinic’s administrative body whose job is to understand the needs of the community</a:t>
            </a:r>
          </a:p>
          <a:p>
            <a:endParaRPr lang="en-US" u="none" baseline="0" dirty="0"/>
          </a:p>
        </p:txBody>
      </p:sp>
      <p:sp>
        <p:nvSpPr>
          <p:cNvPr id="4" name="Slide Number Placeholder 3"/>
          <p:cNvSpPr>
            <a:spLocks noGrp="1"/>
          </p:cNvSpPr>
          <p:nvPr>
            <p:ph type="sldNum" sz="quarter" idx="10"/>
          </p:nvPr>
        </p:nvSpPr>
        <p:spPr/>
        <p:txBody>
          <a:bodyPr/>
          <a:lstStyle/>
          <a:p>
            <a:fld id="{0928496D-91EE-41ED-B9D8-85EF99794245}" type="slidenum">
              <a:rPr lang="en-US" smtClean="0"/>
              <a:t>22</a:t>
            </a:fld>
            <a:endParaRPr lang="en-US"/>
          </a:p>
        </p:txBody>
      </p:sp>
    </p:spTree>
    <p:extLst>
      <p:ext uri="{BB962C8B-B14F-4D97-AF65-F5344CB8AC3E}">
        <p14:creationId xmlns:p14="http://schemas.microsoft.com/office/powerpoint/2010/main" val="18025609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Meets the needs of populations with a range of health literacy skills while avoiding stigmatization.</a:t>
            </a:r>
          </a:p>
          <a:p>
            <a:endParaRPr lang="en-US" dirty="0"/>
          </a:p>
        </p:txBody>
      </p:sp>
      <p:sp>
        <p:nvSpPr>
          <p:cNvPr id="4" name="Slide Number Placeholder 3"/>
          <p:cNvSpPr>
            <a:spLocks noGrp="1"/>
          </p:cNvSpPr>
          <p:nvPr>
            <p:ph type="sldNum" sz="quarter" idx="10"/>
          </p:nvPr>
        </p:nvSpPr>
        <p:spPr/>
        <p:txBody>
          <a:bodyPr/>
          <a:lstStyle/>
          <a:p>
            <a:fld id="{0928496D-91EE-41ED-B9D8-85EF99794245}" type="slidenum">
              <a:rPr lang="en-US" smtClean="0"/>
              <a:t>23</a:t>
            </a:fld>
            <a:endParaRPr lang="en-US"/>
          </a:p>
        </p:txBody>
      </p:sp>
    </p:spTree>
    <p:extLst>
      <p:ext uri="{BB962C8B-B14F-4D97-AF65-F5344CB8AC3E}">
        <p14:creationId xmlns:p14="http://schemas.microsoft.com/office/powerpoint/2010/main" val="15971669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sng" baseline="0" dirty="0"/>
              <a:t>Possible answers: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u="none" dirty="0"/>
              <a:t>Easy</a:t>
            </a:r>
            <a:r>
              <a:rPr lang="en-US" u="none" baseline="0" dirty="0"/>
              <a:t> to read posters with simple messages</a:t>
            </a:r>
          </a:p>
          <a:p>
            <a:pPr marL="0" marR="0" indent="0" algn="l" defTabSz="914400" rtl="0" eaLnBrk="1" fontAlgn="auto" latinLnBrk="0" hangingPunct="1">
              <a:lnSpc>
                <a:spcPct val="100000"/>
              </a:lnSpc>
              <a:spcBef>
                <a:spcPts val="0"/>
              </a:spcBef>
              <a:spcAft>
                <a:spcPts val="0"/>
              </a:spcAft>
              <a:buClrTx/>
              <a:buSzTx/>
              <a:buFontTx/>
              <a:buNone/>
              <a:tabLst/>
              <a:defRPr/>
            </a:pPr>
            <a:r>
              <a:rPr lang="en-US" u="none" baseline="0" dirty="0"/>
              <a:t>A variety of printed literature available in different languages</a:t>
            </a:r>
          </a:p>
          <a:p>
            <a:pPr marL="0" marR="0" indent="0" algn="l" defTabSz="914400" rtl="0" eaLnBrk="1" fontAlgn="auto" latinLnBrk="0" hangingPunct="1">
              <a:lnSpc>
                <a:spcPct val="100000"/>
              </a:lnSpc>
              <a:spcBef>
                <a:spcPts val="0"/>
              </a:spcBef>
              <a:spcAft>
                <a:spcPts val="0"/>
              </a:spcAft>
              <a:buClrTx/>
              <a:buSzTx/>
              <a:buFontTx/>
              <a:buNone/>
              <a:tabLst/>
              <a:defRPr/>
            </a:pPr>
            <a:r>
              <a:rPr lang="en-US" u="none" baseline="0" dirty="0"/>
              <a:t>Brochures and pamphlets that are up-to-date and use simple language and graphics to communicate messages</a:t>
            </a:r>
          </a:p>
          <a:p>
            <a:pPr marL="0" marR="0" indent="0" algn="l" defTabSz="914400" rtl="0" eaLnBrk="1" fontAlgn="auto" latinLnBrk="0" hangingPunct="1">
              <a:lnSpc>
                <a:spcPct val="100000"/>
              </a:lnSpc>
              <a:spcBef>
                <a:spcPts val="0"/>
              </a:spcBef>
              <a:spcAft>
                <a:spcPts val="0"/>
              </a:spcAft>
              <a:buClrTx/>
              <a:buSzTx/>
              <a:buFontTx/>
              <a:buNone/>
              <a:tabLst/>
              <a:defRPr/>
            </a:pPr>
            <a:r>
              <a:rPr lang="en-US" u="none" baseline="0" dirty="0"/>
              <a:t>Make space for kids to play safely </a:t>
            </a:r>
          </a:p>
          <a:p>
            <a:pPr marL="0" marR="0" indent="0" algn="l" defTabSz="914400" rtl="0" eaLnBrk="1" fontAlgn="auto" latinLnBrk="0" hangingPunct="1">
              <a:lnSpc>
                <a:spcPct val="100000"/>
              </a:lnSpc>
              <a:spcBef>
                <a:spcPts val="0"/>
              </a:spcBef>
              <a:spcAft>
                <a:spcPts val="0"/>
              </a:spcAft>
              <a:buClrTx/>
              <a:buSzTx/>
              <a:buFontTx/>
              <a:buNone/>
              <a:tabLst/>
              <a:defRPr/>
            </a:pPr>
            <a:r>
              <a:rPr lang="en-US" u="none" baseline="0" dirty="0"/>
              <a:t>Provide check-in services that do not require extensive paperwork and contact with multiple staff-members or movement between waiting rooms</a:t>
            </a:r>
          </a:p>
          <a:p>
            <a:pPr marL="0" marR="0" indent="0" algn="l" defTabSz="914400" rtl="0" eaLnBrk="1" fontAlgn="auto" latinLnBrk="0" hangingPunct="1">
              <a:lnSpc>
                <a:spcPct val="100000"/>
              </a:lnSpc>
              <a:spcBef>
                <a:spcPts val="0"/>
              </a:spcBef>
              <a:spcAft>
                <a:spcPts val="0"/>
              </a:spcAft>
              <a:buClrTx/>
              <a:buSzTx/>
              <a:buFontTx/>
              <a:buNone/>
              <a:tabLst/>
              <a:defRPr/>
            </a:pPr>
            <a:r>
              <a:rPr lang="en-US" u="none" baseline="0" dirty="0"/>
              <a:t>Provide assistance in filling out paperwork</a:t>
            </a:r>
          </a:p>
          <a:p>
            <a:pPr marL="0" marR="0" indent="0" algn="l" defTabSz="914400" rtl="0" eaLnBrk="1" fontAlgn="auto" latinLnBrk="0" hangingPunct="1">
              <a:lnSpc>
                <a:spcPct val="100000"/>
              </a:lnSpc>
              <a:spcBef>
                <a:spcPts val="0"/>
              </a:spcBef>
              <a:spcAft>
                <a:spcPts val="0"/>
              </a:spcAft>
              <a:buClrTx/>
              <a:buSzTx/>
              <a:buFontTx/>
              <a:buNone/>
              <a:tabLst/>
              <a:defRPr/>
            </a:pPr>
            <a:r>
              <a:rPr lang="en-US" u="none" baseline="0" dirty="0"/>
              <a:t>Provide written information in addition to verbal communication about the child’s health needs, medications, treatment plan, and services</a:t>
            </a:r>
          </a:p>
          <a:p>
            <a:pPr marL="0" marR="0" indent="0" algn="l" defTabSz="914400" rtl="0" eaLnBrk="1" fontAlgn="auto" latinLnBrk="0" hangingPunct="1">
              <a:lnSpc>
                <a:spcPct val="100000"/>
              </a:lnSpc>
              <a:spcBef>
                <a:spcPts val="0"/>
              </a:spcBef>
              <a:spcAft>
                <a:spcPts val="0"/>
              </a:spcAft>
              <a:buClrTx/>
              <a:buSzTx/>
              <a:buFontTx/>
              <a:buNone/>
              <a:tabLst/>
              <a:defRPr/>
            </a:pPr>
            <a:r>
              <a:rPr lang="en-US" u="none" baseline="0" dirty="0"/>
              <a:t>Provide written information about services offered</a:t>
            </a:r>
          </a:p>
          <a:p>
            <a:pPr marL="0" marR="0" indent="0" algn="l" defTabSz="914400" rtl="0" eaLnBrk="1" fontAlgn="auto" latinLnBrk="0" hangingPunct="1">
              <a:lnSpc>
                <a:spcPct val="100000"/>
              </a:lnSpc>
              <a:spcBef>
                <a:spcPts val="0"/>
              </a:spcBef>
              <a:spcAft>
                <a:spcPts val="0"/>
              </a:spcAft>
              <a:buClrTx/>
              <a:buSzTx/>
              <a:buFontTx/>
              <a:buNone/>
              <a:tabLst/>
              <a:defRPr/>
            </a:pPr>
            <a:r>
              <a:rPr lang="en-US" u="none" baseline="0" dirty="0"/>
              <a:t>Thoroughly explain information and check for understanding, never assuming that written information will be understood</a:t>
            </a:r>
          </a:p>
          <a:p>
            <a:pPr marL="0" marR="0" indent="0" algn="l" defTabSz="914400" rtl="0" eaLnBrk="1" fontAlgn="auto" latinLnBrk="0" hangingPunct="1">
              <a:lnSpc>
                <a:spcPct val="100000"/>
              </a:lnSpc>
              <a:spcBef>
                <a:spcPts val="0"/>
              </a:spcBef>
              <a:spcAft>
                <a:spcPts val="0"/>
              </a:spcAft>
              <a:buClrTx/>
              <a:buSzTx/>
              <a:buFontTx/>
              <a:buNone/>
              <a:tabLst/>
              <a:defRPr/>
            </a:pPr>
            <a:endParaRPr lang="en-US" u="none"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u="none"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u="none" dirty="0"/>
          </a:p>
          <a:p>
            <a:endParaRPr lang="en-US" dirty="0"/>
          </a:p>
        </p:txBody>
      </p:sp>
      <p:sp>
        <p:nvSpPr>
          <p:cNvPr id="4" name="Slide Number Placeholder 3"/>
          <p:cNvSpPr>
            <a:spLocks noGrp="1"/>
          </p:cNvSpPr>
          <p:nvPr>
            <p:ph type="sldNum" sz="quarter" idx="10"/>
          </p:nvPr>
        </p:nvSpPr>
        <p:spPr/>
        <p:txBody>
          <a:bodyPr/>
          <a:lstStyle/>
          <a:p>
            <a:fld id="{0928496D-91EE-41ED-B9D8-85EF99794245}" type="slidenum">
              <a:rPr lang="en-US" smtClean="0"/>
              <a:t>24</a:t>
            </a:fld>
            <a:endParaRPr lang="en-US"/>
          </a:p>
        </p:txBody>
      </p:sp>
    </p:spTree>
    <p:extLst>
      <p:ext uri="{BB962C8B-B14F-4D97-AF65-F5344CB8AC3E}">
        <p14:creationId xmlns:p14="http://schemas.microsoft.com/office/powerpoint/2010/main" val="6610814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Uses health literacy strategies in interpersonal communications and confirms un</a:t>
            </a:r>
            <a:r>
              <a:rPr lang="en-US" sz="1200" dirty="0">
                <a:effectLst/>
              </a:rPr>
              <a:t>derstanding at all points of contact. </a:t>
            </a:r>
            <a:endParaRPr lang="en-US" sz="1200" dirty="0"/>
          </a:p>
          <a:p>
            <a:endParaRPr lang="en-US" dirty="0"/>
          </a:p>
        </p:txBody>
      </p:sp>
      <p:sp>
        <p:nvSpPr>
          <p:cNvPr id="4" name="Slide Number Placeholder 3"/>
          <p:cNvSpPr>
            <a:spLocks noGrp="1"/>
          </p:cNvSpPr>
          <p:nvPr>
            <p:ph type="sldNum" sz="quarter" idx="10"/>
          </p:nvPr>
        </p:nvSpPr>
        <p:spPr/>
        <p:txBody>
          <a:bodyPr/>
          <a:lstStyle/>
          <a:p>
            <a:fld id="{0928496D-91EE-41ED-B9D8-85EF99794245}" type="slidenum">
              <a:rPr lang="en-US" smtClean="0"/>
              <a:t>25</a:t>
            </a:fld>
            <a:endParaRPr lang="en-US"/>
          </a:p>
        </p:txBody>
      </p:sp>
    </p:spTree>
    <p:extLst>
      <p:ext uri="{BB962C8B-B14F-4D97-AF65-F5344CB8AC3E}">
        <p14:creationId xmlns:p14="http://schemas.microsoft.com/office/powerpoint/2010/main" val="32545186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sng" baseline="0" dirty="0"/>
              <a:t>Possible answers: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u="none" dirty="0"/>
              <a:t>Doctors</a:t>
            </a:r>
            <a:r>
              <a:rPr lang="en-US" u="none" baseline="0" dirty="0"/>
              <a:t> and nurses must allow enough time for the parents to ask questions, discuss concerns</a:t>
            </a:r>
          </a:p>
          <a:p>
            <a:pPr marL="0" marR="0" indent="0" algn="l" defTabSz="914400" rtl="0" eaLnBrk="1" fontAlgn="auto" latinLnBrk="0" hangingPunct="1">
              <a:lnSpc>
                <a:spcPct val="100000"/>
              </a:lnSpc>
              <a:spcBef>
                <a:spcPts val="0"/>
              </a:spcBef>
              <a:spcAft>
                <a:spcPts val="0"/>
              </a:spcAft>
              <a:buClrTx/>
              <a:buSzTx/>
              <a:buFontTx/>
              <a:buNone/>
              <a:tabLst/>
              <a:defRPr/>
            </a:pPr>
            <a:r>
              <a:rPr lang="en-US" u="none" baseline="0" dirty="0"/>
              <a:t>Time is important in observing a child’s behavior</a:t>
            </a:r>
          </a:p>
          <a:p>
            <a:pPr marL="0" marR="0" indent="0" algn="l" defTabSz="914400" rtl="0" eaLnBrk="1" fontAlgn="auto" latinLnBrk="0" hangingPunct="1">
              <a:lnSpc>
                <a:spcPct val="100000"/>
              </a:lnSpc>
              <a:spcBef>
                <a:spcPts val="0"/>
              </a:spcBef>
              <a:spcAft>
                <a:spcPts val="0"/>
              </a:spcAft>
              <a:buClrTx/>
              <a:buSzTx/>
              <a:buFontTx/>
              <a:buNone/>
              <a:tabLst/>
              <a:defRPr/>
            </a:pPr>
            <a:r>
              <a:rPr lang="en-US" u="none" baseline="0" dirty="0"/>
              <a:t>Families may travel long distances to see specialists and come from diverse backgrounds, with different language needs</a:t>
            </a:r>
          </a:p>
          <a:p>
            <a:pPr marL="0" marR="0" indent="0" algn="l" defTabSz="914400" rtl="0" eaLnBrk="1" fontAlgn="auto" latinLnBrk="0" hangingPunct="1">
              <a:lnSpc>
                <a:spcPct val="100000"/>
              </a:lnSpc>
              <a:spcBef>
                <a:spcPts val="0"/>
              </a:spcBef>
              <a:spcAft>
                <a:spcPts val="0"/>
              </a:spcAft>
              <a:buClrTx/>
              <a:buSzTx/>
              <a:buFontTx/>
              <a:buNone/>
              <a:tabLst/>
              <a:defRPr/>
            </a:pPr>
            <a:r>
              <a:rPr lang="en-US" u="none" baseline="0" dirty="0"/>
              <a:t>Language assistance may be necessary for children, parents, and/or extended family</a:t>
            </a:r>
          </a:p>
          <a:p>
            <a:pPr marL="0" marR="0" indent="0" algn="l" defTabSz="914400" rtl="0" eaLnBrk="1" fontAlgn="auto" latinLnBrk="0" hangingPunct="1">
              <a:lnSpc>
                <a:spcPct val="100000"/>
              </a:lnSpc>
              <a:spcBef>
                <a:spcPts val="0"/>
              </a:spcBef>
              <a:spcAft>
                <a:spcPts val="0"/>
              </a:spcAft>
              <a:buClrTx/>
              <a:buSzTx/>
              <a:buFontTx/>
              <a:buNone/>
              <a:tabLst/>
              <a:defRPr/>
            </a:pPr>
            <a:r>
              <a:rPr lang="en-US" u="none" baseline="0" dirty="0"/>
              <a:t>Complicated medical terminology combined with a language barrier leaves potential for misunderstanding</a:t>
            </a:r>
          </a:p>
          <a:p>
            <a:pPr marL="0" marR="0" indent="0" algn="l" defTabSz="914400" rtl="0" eaLnBrk="1" fontAlgn="auto" latinLnBrk="0" hangingPunct="1">
              <a:lnSpc>
                <a:spcPct val="100000"/>
              </a:lnSpc>
              <a:spcBef>
                <a:spcPts val="0"/>
              </a:spcBef>
              <a:spcAft>
                <a:spcPts val="0"/>
              </a:spcAft>
              <a:buClrTx/>
              <a:buSzTx/>
              <a:buFontTx/>
              <a:buNone/>
              <a:tabLst/>
              <a:defRPr/>
            </a:pPr>
            <a:r>
              <a:rPr lang="en-US" u="none" baseline="0" dirty="0"/>
              <a:t>Specialists may work with high-risk cases where clear understanding of at-home treatment plans are critical</a:t>
            </a:r>
          </a:p>
          <a:p>
            <a:pPr marL="0" marR="0" indent="0" algn="l" defTabSz="914400" rtl="0" eaLnBrk="1" fontAlgn="auto" latinLnBrk="0" hangingPunct="1">
              <a:lnSpc>
                <a:spcPct val="100000"/>
              </a:lnSpc>
              <a:spcBef>
                <a:spcPts val="0"/>
              </a:spcBef>
              <a:spcAft>
                <a:spcPts val="0"/>
              </a:spcAft>
              <a:buClrTx/>
              <a:buSzTx/>
              <a:buFontTx/>
              <a:buNone/>
              <a:tabLst/>
              <a:defRPr/>
            </a:pPr>
            <a:endParaRPr lang="en-US" u="none"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u="none"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u="none" dirty="0"/>
          </a:p>
          <a:p>
            <a:endParaRPr lang="en-US" dirty="0"/>
          </a:p>
        </p:txBody>
      </p:sp>
      <p:sp>
        <p:nvSpPr>
          <p:cNvPr id="4" name="Slide Number Placeholder 3"/>
          <p:cNvSpPr>
            <a:spLocks noGrp="1"/>
          </p:cNvSpPr>
          <p:nvPr>
            <p:ph type="sldNum" sz="quarter" idx="10"/>
          </p:nvPr>
        </p:nvSpPr>
        <p:spPr/>
        <p:txBody>
          <a:bodyPr/>
          <a:lstStyle/>
          <a:p>
            <a:fld id="{0928496D-91EE-41ED-B9D8-85EF99794245}" type="slidenum">
              <a:rPr lang="en-US" smtClean="0"/>
              <a:t>26</a:t>
            </a:fld>
            <a:endParaRPr lang="en-US"/>
          </a:p>
        </p:txBody>
      </p:sp>
    </p:spTree>
    <p:extLst>
      <p:ext uri="{BB962C8B-B14F-4D97-AF65-F5344CB8AC3E}">
        <p14:creationId xmlns:p14="http://schemas.microsoft.com/office/powerpoint/2010/main" val="2033518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Provides easy access to health information and services and navigation assistance. </a:t>
            </a:r>
          </a:p>
          <a:p>
            <a:endParaRPr lang="en-US" dirty="0"/>
          </a:p>
        </p:txBody>
      </p:sp>
      <p:sp>
        <p:nvSpPr>
          <p:cNvPr id="4" name="Slide Number Placeholder 3"/>
          <p:cNvSpPr>
            <a:spLocks noGrp="1"/>
          </p:cNvSpPr>
          <p:nvPr>
            <p:ph type="sldNum" sz="quarter" idx="10"/>
          </p:nvPr>
        </p:nvSpPr>
        <p:spPr/>
        <p:txBody>
          <a:bodyPr/>
          <a:lstStyle/>
          <a:p>
            <a:fld id="{0928496D-91EE-41ED-B9D8-85EF99794245}" type="slidenum">
              <a:rPr lang="en-US" smtClean="0"/>
              <a:t>27</a:t>
            </a:fld>
            <a:endParaRPr lang="en-US"/>
          </a:p>
        </p:txBody>
      </p:sp>
    </p:spTree>
    <p:extLst>
      <p:ext uri="{BB962C8B-B14F-4D97-AF65-F5344CB8AC3E}">
        <p14:creationId xmlns:p14="http://schemas.microsoft.com/office/powerpoint/2010/main" val="36553839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sng" baseline="0" dirty="0"/>
              <a:t>Possible answers:</a:t>
            </a:r>
            <a:endParaRPr lang="en-US" u="sng" dirty="0"/>
          </a:p>
          <a:p>
            <a:r>
              <a:rPr lang="en-US" dirty="0"/>
              <a:t>Hospitals should help patients</a:t>
            </a:r>
            <a:r>
              <a:rPr lang="en-US" baseline="0" dirty="0"/>
              <a:t> navigate the facility using: lots of signage, signs using clear graphics instead of words, simple language instead of complicated words, staff providing in-person navigational assistance, easy-to-understand maps.  All new construction and renovations should be evaluated in terms of patient access and usability.   </a:t>
            </a:r>
          </a:p>
          <a:p>
            <a:r>
              <a:rPr lang="en-US" baseline="0" dirty="0"/>
              <a:t>Set up systems of communication between providers via phone, internet, fax, etc. that removes the burden of transferring information from the patient as much as possible </a:t>
            </a:r>
          </a:p>
          <a:p>
            <a:r>
              <a:rPr lang="en-US" baseline="0" dirty="0"/>
              <a:t>Streamline electronic medical record services within hospitals to make all records accessible and available to each department</a:t>
            </a:r>
          </a:p>
          <a:p>
            <a:endParaRPr lang="en-US" dirty="0"/>
          </a:p>
        </p:txBody>
      </p:sp>
      <p:sp>
        <p:nvSpPr>
          <p:cNvPr id="4" name="Slide Number Placeholder 3"/>
          <p:cNvSpPr>
            <a:spLocks noGrp="1"/>
          </p:cNvSpPr>
          <p:nvPr>
            <p:ph type="sldNum" sz="quarter" idx="10"/>
          </p:nvPr>
        </p:nvSpPr>
        <p:spPr/>
        <p:txBody>
          <a:bodyPr/>
          <a:lstStyle/>
          <a:p>
            <a:fld id="{0928496D-91EE-41ED-B9D8-85EF99794245}" type="slidenum">
              <a:rPr lang="en-US" smtClean="0"/>
              <a:t>28</a:t>
            </a:fld>
            <a:endParaRPr lang="en-US"/>
          </a:p>
        </p:txBody>
      </p:sp>
    </p:spTree>
    <p:extLst>
      <p:ext uri="{BB962C8B-B14F-4D97-AF65-F5344CB8AC3E}">
        <p14:creationId xmlns:p14="http://schemas.microsoft.com/office/powerpoint/2010/main" val="5076983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rPr>
              <a:t>Designs and distributes print, audiovisual, and social media content that is easy to understand and act on. </a:t>
            </a:r>
            <a:endParaRPr lang="en-US" sz="1200" dirty="0"/>
          </a:p>
          <a:p>
            <a:endParaRPr lang="en-US" dirty="0"/>
          </a:p>
        </p:txBody>
      </p:sp>
      <p:sp>
        <p:nvSpPr>
          <p:cNvPr id="4" name="Slide Number Placeholder 3"/>
          <p:cNvSpPr>
            <a:spLocks noGrp="1"/>
          </p:cNvSpPr>
          <p:nvPr>
            <p:ph type="sldNum" sz="quarter" idx="10"/>
          </p:nvPr>
        </p:nvSpPr>
        <p:spPr/>
        <p:txBody>
          <a:bodyPr/>
          <a:lstStyle/>
          <a:p>
            <a:fld id="{0928496D-91EE-41ED-B9D8-85EF99794245}" type="slidenum">
              <a:rPr lang="en-US" smtClean="0"/>
              <a:t>29</a:t>
            </a:fld>
            <a:endParaRPr lang="en-US"/>
          </a:p>
        </p:txBody>
      </p:sp>
    </p:spTree>
    <p:extLst>
      <p:ext uri="{BB962C8B-B14F-4D97-AF65-F5344CB8AC3E}">
        <p14:creationId xmlns:p14="http://schemas.microsoft.com/office/powerpoint/2010/main" val="9528864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Possible answers:</a:t>
            </a:r>
          </a:p>
          <a:p>
            <a:r>
              <a:rPr lang="en-US" b="0" u="none" dirty="0"/>
              <a:t>Clear</a:t>
            </a:r>
            <a:r>
              <a:rPr lang="en-US" b="0" u="none" baseline="0" dirty="0"/>
              <a:t> and helpful graphics, simple layout, concise message, basic introduction to each service, pleasant design </a:t>
            </a:r>
            <a:endParaRPr lang="en-US" b="0" u="none" dirty="0"/>
          </a:p>
          <a:p>
            <a:endParaRPr lang="en-US" u="sng" dirty="0"/>
          </a:p>
          <a:p>
            <a:r>
              <a:rPr lang="en-US" u="none" dirty="0"/>
              <a:t>Source: http://www.southern7.org/breastfeeding-support.html</a:t>
            </a:r>
          </a:p>
        </p:txBody>
      </p:sp>
      <p:sp>
        <p:nvSpPr>
          <p:cNvPr id="4" name="Slide Number Placeholder 3"/>
          <p:cNvSpPr>
            <a:spLocks noGrp="1"/>
          </p:cNvSpPr>
          <p:nvPr>
            <p:ph type="sldNum" sz="quarter" idx="10"/>
          </p:nvPr>
        </p:nvSpPr>
        <p:spPr/>
        <p:txBody>
          <a:bodyPr/>
          <a:lstStyle/>
          <a:p>
            <a:fld id="{0928496D-91EE-41ED-B9D8-85EF99794245}" type="slidenum">
              <a:rPr lang="en-US" smtClean="0"/>
              <a:t>30</a:t>
            </a:fld>
            <a:endParaRPr lang="en-US"/>
          </a:p>
        </p:txBody>
      </p:sp>
    </p:spTree>
    <p:extLst>
      <p:ext uri="{BB962C8B-B14F-4D97-AF65-F5344CB8AC3E}">
        <p14:creationId xmlns:p14="http://schemas.microsoft.com/office/powerpoint/2010/main" val="718708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baseline="0" dirty="0"/>
              <a:t>Maternal and child health issues are influenced by health literacy.  An individual’s ability to obtain health information, utilize health services, and make health decisions are critical to the following issues:</a:t>
            </a:r>
          </a:p>
          <a:p>
            <a:pPr lvl="1"/>
            <a:endParaRPr lang="en-US" baseline="0" dirty="0"/>
          </a:p>
          <a:p>
            <a:pPr lvl="1"/>
            <a:r>
              <a:rPr lang="en-US" sz="1200" dirty="0"/>
              <a:t>Infant mortality</a:t>
            </a:r>
          </a:p>
          <a:p>
            <a:pPr lvl="1"/>
            <a:r>
              <a:rPr lang="en-US" sz="1200" dirty="0"/>
              <a:t>Preterm births</a:t>
            </a:r>
          </a:p>
          <a:p>
            <a:pPr lvl="1"/>
            <a:r>
              <a:rPr lang="en-US" sz="1200" dirty="0"/>
              <a:t>Prenatal care</a:t>
            </a:r>
          </a:p>
          <a:p>
            <a:pPr lvl="1"/>
            <a:r>
              <a:rPr lang="en-US" sz="1200" dirty="0"/>
              <a:t>Drug and alcohol abuse during pregnancy</a:t>
            </a:r>
          </a:p>
          <a:p>
            <a:pPr lvl="1"/>
            <a:r>
              <a:rPr lang="en-US" sz="1200" dirty="0"/>
              <a:t>Breastfeeding</a:t>
            </a:r>
          </a:p>
          <a:p>
            <a:pPr lvl="1"/>
            <a:r>
              <a:rPr lang="en-US" sz="1200" dirty="0"/>
              <a:t>Child injury and prevention</a:t>
            </a:r>
          </a:p>
          <a:p>
            <a:pPr lvl="1"/>
            <a:r>
              <a:rPr lang="en-US" sz="1200" dirty="0"/>
              <a:t>Children with special needs</a:t>
            </a:r>
          </a:p>
          <a:p>
            <a:pPr lvl="1"/>
            <a:r>
              <a:rPr lang="en-US" sz="1200" dirty="0"/>
              <a:t>Family violence</a:t>
            </a:r>
          </a:p>
          <a:p>
            <a:pPr lvl="1"/>
            <a:r>
              <a:rPr lang="en-US" sz="1200" dirty="0"/>
              <a:t>Teen pregnancy</a:t>
            </a:r>
          </a:p>
          <a:p>
            <a:pPr lvl="1"/>
            <a:r>
              <a:rPr lang="en-US" sz="1200" dirty="0"/>
              <a:t>Family planning</a:t>
            </a:r>
          </a:p>
          <a:p>
            <a:pPr lvl="1"/>
            <a:r>
              <a:rPr lang="en-US" sz="1200" dirty="0"/>
              <a:t>Food insecurity</a:t>
            </a:r>
          </a:p>
          <a:p>
            <a:pPr lvl="1"/>
            <a:r>
              <a:rPr lang="en-US" sz="1200" dirty="0"/>
              <a:t>Oral health</a:t>
            </a:r>
          </a:p>
          <a:p>
            <a:pPr lvl="1"/>
            <a:r>
              <a:rPr lang="en-US" sz="1200" dirty="0"/>
              <a:t>Access to care</a:t>
            </a: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0928496D-91EE-41ED-B9D8-85EF99794245}" type="slidenum">
              <a:rPr lang="en-US" smtClean="0"/>
              <a:t>4</a:t>
            </a:fld>
            <a:endParaRPr lang="en-US" dirty="0"/>
          </a:p>
        </p:txBody>
      </p:sp>
    </p:spTree>
    <p:extLst>
      <p:ext uri="{BB962C8B-B14F-4D97-AF65-F5344CB8AC3E}">
        <p14:creationId xmlns:p14="http://schemas.microsoft.com/office/powerpoint/2010/main" val="3596624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rPr>
              <a:t>Addresses health literacy in high-risk situations, including care transitions and communications about medicines. </a:t>
            </a:r>
            <a:endParaRPr lang="en-US" sz="1200" dirty="0"/>
          </a:p>
          <a:p>
            <a:endParaRPr lang="en-US" dirty="0"/>
          </a:p>
        </p:txBody>
      </p:sp>
      <p:sp>
        <p:nvSpPr>
          <p:cNvPr id="4" name="Slide Number Placeholder 3"/>
          <p:cNvSpPr>
            <a:spLocks noGrp="1"/>
          </p:cNvSpPr>
          <p:nvPr>
            <p:ph type="sldNum" sz="quarter" idx="10"/>
          </p:nvPr>
        </p:nvSpPr>
        <p:spPr/>
        <p:txBody>
          <a:bodyPr/>
          <a:lstStyle/>
          <a:p>
            <a:fld id="{0928496D-91EE-41ED-B9D8-85EF99794245}" type="slidenum">
              <a:rPr lang="en-US" smtClean="0"/>
              <a:t>31</a:t>
            </a:fld>
            <a:endParaRPr lang="en-US"/>
          </a:p>
        </p:txBody>
      </p:sp>
    </p:spTree>
    <p:extLst>
      <p:ext uri="{BB962C8B-B14F-4D97-AF65-F5344CB8AC3E}">
        <p14:creationId xmlns:p14="http://schemas.microsoft.com/office/powerpoint/2010/main" val="9609061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Possible answers:</a:t>
            </a:r>
          </a:p>
          <a:p>
            <a:endParaRPr lang="en-US" u="sng" dirty="0"/>
          </a:p>
          <a:p>
            <a:r>
              <a:rPr lang="en-US" u="none" dirty="0"/>
              <a:t>Medical</a:t>
            </a:r>
            <a:r>
              <a:rPr lang="en-US" u="none" baseline="0" dirty="0"/>
              <a:t> evaluation, in-take of children and their needs, allergy/medical history communication, explanation of privacy and safety protocols, transfer to hospital, etc.</a:t>
            </a:r>
            <a:endParaRPr lang="en-US" u="none" dirty="0"/>
          </a:p>
        </p:txBody>
      </p:sp>
      <p:sp>
        <p:nvSpPr>
          <p:cNvPr id="4" name="Slide Number Placeholder 3"/>
          <p:cNvSpPr>
            <a:spLocks noGrp="1"/>
          </p:cNvSpPr>
          <p:nvPr>
            <p:ph type="sldNum" sz="quarter" idx="10"/>
          </p:nvPr>
        </p:nvSpPr>
        <p:spPr/>
        <p:txBody>
          <a:bodyPr/>
          <a:lstStyle/>
          <a:p>
            <a:fld id="{0928496D-91EE-41ED-B9D8-85EF99794245}" type="slidenum">
              <a:rPr lang="en-US" smtClean="0"/>
              <a:t>32</a:t>
            </a:fld>
            <a:endParaRPr lang="en-US"/>
          </a:p>
        </p:txBody>
      </p:sp>
    </p:spTree>
    <p:extLst>
      <p:ext uri="{BB962C8B-B14F-4D97-AF65-F5344CB8AC3E}">
        <p14:creationId xmlns:p14="http://schemas.microsoft.com/office/powerpoint/2010/main" val="37849420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rPr>
              <a:t>Communicates clearly what health plans cover and what individuals will have to </a:t>
            </a:r>
            <a:r>
              <a:rPr lang="en-US" sz="1200" dirty="0"/>
              <a:t>pay for services. </a:t>
            </a:r>
          </a:p>
          <a:p>
            <a:endParaRPr lang="en-US" dirty="0"/>
          </a:p>
        </p:txBody>
      </p:sp>
      <p:sp>
        <p:nvSpPr>
          <p:cNvPr id="4" name="Slide Number Placeholder 3"/>
          <p:cNvSpPr>
            <a:spLocks noGrp="1"/>
          </p:cNvSpPr>
          <p:nvPr>
            <p:ph type="sldNum" sz="quarter" idx="10"/>
          </p:nvPr>
        </p:nvSpPr>
        <p:spPr/>
        <p:txBody>
          <a:bodyPr/>
          <a:lstStyle/>
          <a:p>
            <a:fld id="{0928496D-91EE-41ED-B9D8-85EF99794245}" type="slidenum">
              <a:rPr lang="en-US" smtClean="0"/>
              <a:t>33</a:t>
            </a:fld>
            <a:endParaRPr lang="en-US"/>
          </a:p>
        </p:txBody>
      </p:sp>
    </p:spTree>
    <p:extLst>
      <p:ext uri="{BB962C8B-B14F-4D97-AF65-F5344CB8AC3E}">
        <p14:creationId xmlns:p14="http://schemas.microsoft.com/office/powerpoint/2010/main" val="18356827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Possible answers:</a:t>
            </a:r>
          </a:p>
          <a:p>
            <a:r>
              <a:rPr lang="en-US" u="none" dirty="0"/>
              <a:t>An</a:t>
            </a:r>
            <a:r>
              <a:rPr lang="en-US" u="none" baseline="0" dirty="0"/>
              <a:t> online, telephone directory, and printed resource explaining which services are covered by student health plan and which services will be billed to insurance.</a:t>
            </a:r>
          </a:p>
          <a:p>
            <a:r>
              <a:rPr lang="en-US" u="none" baseline="0" dirty="0"/>
              <a:t>When making an appointment, insurance information is entered into system</a:t>
            </a:r>
          </a:p>
          <a:p>
            <a:r>
              <a:rPr lang="en-US" u="none" baseline="0" dirty="0"/>
              <a:t>Students are given estimates for the cost of their visit based on their specific insurance plans, both when they book their appointment and again when they are choosing services at the clinic.</a:t>
            </a:r>
          </a:p>
          <a:p>
            <a:endParaRPr lang="en-US" u="none" dirty="0"/>
          </a:p>
        </p:txBody>
      </p:sp>
      <p:sp>
        <p:nvSpPr>
          <p:cNvPr id="4" name="Slide Number Placeholder 3"/>
          <p:cNvSpPr>
            <a:spLocks noGrp="1"/>
          </p:cNvSpPr>
          <p:nvPr>
            <p:ph type="sldNum" sz="quarter" idx="10"/>
          </p:nvPr>
        </p:nvSpPr>
        <p:spPr/>
        <p:txBody>
          <a:bodyPr/>
          <a:lstStyle/>
          <a:p>
            <a:fld id="{0928496D-91EE-41ED-B9D8-85EF99794245}" type="slidenum">
              <a:rPr lang="en-US" smtClean="0"/>
              <a:t>34</a:t>
            </a:fld>
            <a:endParaRPr lang="en-US"/>
          </a:p>
        </p:txBody>
      </p:sp>
    </p:spTree>
    <p:extLst>
      <p:ext uri="{BB962C8B-B14F-4D97-AF65-F5344CB8AC3E}">
        <p14:creationId xmlns:p14="http://schemas.microsoft.com/office/powerpoint/2010/main" val="42292242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Assignment sheet includes</a:t>
            </a:r>
            <a:r>
              <a:rPr lang="en-US" baseline="0" dirty="0"/>
              <a:t> additional instructions on choosing an organization, conducting an interview, and generating a report.</a:t>
            </a:r>
            <a:endParaRPr lang="en-US" dirty="0"/>
          </a:p>
        </p:txBody>
      </p:sp>
      <p:sp>
        <p:nvSpPr>
          <p:cNvPr id="4" name="Slide Number Placeholder 3"/>
          <p:cNvSpPr>
            <a:spLocks noGrp="1"/>
          </p:cNvSpPr>
          <p:nvPr>
            <p:ph type="sldNum" sz="quarter" idx="10"/>
          </p:nvPr>
        </p:nvSpPr>
        <p:spPr/>
        <p:txBody>
          <a:bodyPr/>
          <a:lstStyle/>
          <a:p>
            <a:fld id="{0928496D-91EE-41ED-B9D8-85EF99794245}" type="slidenum">
              <a:rPr lang="en-US" smtClean="0"/>
              <a:t>37</a:t>
            </a:fld>
            <a:endParaRPr lang="en-US"/>
          </a:p>
        </p:txBody>
      </p:sp>
    </p:spTree>
    <p:extLst>
      <p:ext uri="{BB962C8B-B14F-4D97-AF65-F5344CB8AC3E}">
        <p14:creationId xmlns:p14="http://schemas.microsoft.com/office/powerpoint/2010/main" val="4724005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28496D-91EE-41ED-B9D8-85EF99794245}" type="slidenum">
              <a:rPr lang="en-US" smtClean="0"/>
              <a:t>38</a:t>
            </a:fld>
            <a:endParaRPr lang="en-US"/>
          </a:p>
        </p:txBody>
      </p:sp>
    </p:spTree>
    <p:extLst>
      <p:ext uri="{BB962C8B-B14F-4D97-AF65-F5344CB8AC3E}">
        <p14:creationId xmlns:p14="http://schemas.microsoft.com/office/powerpoint/2010/main" val="3874640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Throughout</a:t>
            </a:r>
            <a:r>
              <a:rPr lang="en-US" baseline="0" dirty="0"/>
              <a:t> a woman’s life, she will navigate many different health care services.  Each of these services will require a different set of procedures and skills from her, and the extent to which these organizations are health literate will impact her capacity to get the services that she needs.  Maternal and child health covers a wide variety of services and systems, from primary pediatric care to family planning clinics.  </a:t>
            </a:r>
          </a:p>
          <a:p>
            <a:endParaRPr lang="en-US" baseline="0" dirty="0"/>
          </a:p>
          <a:p>
            <a:r>
              <a:rPr lang="en-US" baseline="0" dirty="0"/>
              <a:t>Let’s look at an example.  How many different services will a mother navigate, beginning with the conception and continuing through the child’s fifth birthday?  She may receive services from all of the following:  her prenatal care provider, WIC, her dental provider, a hospital or birthing center, her child’s pediatrician, her child’s dentist, mental health care providers, etc.  Health literacy plays in important role in how effective these health services will be in providing her with information that is critical to her health and the health of her child.</a:t>
            </a:r>
            <a:endParaRPr lang="en-US" dirty="0"/>
          </a:p>
        </p:txBody>
      </p:sp>
      <p:sp>
        <p:nvSpPr>
          <p:cNvPr id="4" name="Slide Number Placeholder 3"/>
          <p:cNvSpPr>
            <a:spLocks noGrp="1"/>
          </p:cNvSpPr>
          <p:nvPr>
            <p:ph type="sldNum" sz="quarter" idx="10"/>
          </p:nvPr>
        </p:nvSpPr>
        <p:spPr/>
        <p:txBody>
          <a:bodyPr/>
          <a:lstStyle/>
          <a:p>
            <a:fld id="{0928496D-91EE-41ED-B9D8-85EF99794245}" type="slidenum">
              <a:rPr lang="en-US" smtClean="0"/>
              <a:t>5</a:t>
            </a:fld>
            <a:endParaRPr lang="en-US" dirty="0"/>
          </a:p>
        </p:txBody>
      </p:sp>
    </p:spTree>
    <p:extLst>
      <p:ext uri="{BB962C8B-B14F-4D97-AF65-F5344CB8AC3E}">
        <p14:creationId xmlns:p14="http://schemas.microsoft.com/office/powerpoint/2010/main" val="1005537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examine the concept of health literacy.</a:t>
            </a:r>
          </a:p>
        </p:txBody>
      </p:sp>
      <p:sp>
        <p:nvSpPr>
          <p:cNvPr id="4" name="Slide Number Placeholder 3"/>
          <p:cNvSpPr>
            <a:spLocks noGrp="1"/>
          </p:cNvSpPr>
          <p:nvPr>
            <p:ph type="sldNum" sz="quarter" idx="10"/>
          </p:nvPr>
        </p:nvSpPr>
        <p:spPr/>
        <p:txBody>
          <a:bodyPr/>
          <a:lstStyle/>
          <a:p>
            <a:fld id="{0928496D-91EE-41ED-B9D8-85EF99794245}" type="slidenum">
              <a:rPr lang="en-US" smtClean="0"/>
              <a:t>6</a:t>
            </a:fld>
            <a:endParaRPr lang="en-US"/>
          </a:p>
        </p:txBody>
      </p:sp>
    </p:spTree>
    <p:extLst>
      <p:ext uri="{BB962C8B-B14F-4D97-AF65-F5344CB8AC3E}">
        <p14:creationId xmlns:p14="http://schemas.microsoft.com/office/powerpoint/2010/main" val="2998030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Health literacy</a:t>
            </a:r>
            <a:r>
              <a:rPr lang="en-US" baseline="0" dirty="0"/>
              <a:t> is the extent to which individuals are able to obtain, process, and understand basic health information and services needed to make appropriate health decisions.  This is influenced by individual traits, as well as by the nature of the health information and services.</a:t>
            </a:r>
          </a:p>
          <a:p>
            <a:endParaRPr lang="en-US" baseline="0" dirty="0"/>
          </a:p>
          <a:p>
            <a:r>
              <a:rPr lang="en-US" baseline="0" dirty="0"/>
              <a:t>While health literacy was traditionally considered an individual trait, there is a growing understanding that health literacy is a product of an individual’s capacity combined with the nature of the systems and services that individuals are required to navigate.  The health literacy of a population is improved when the demands of health care systems are aligned with the public’s skills and abilities. </a:t>
            </a:r>
          </a:p>
          <a:p>
            <a:endParaRPr lang="en-US" baseline="0" dirty="0"/>
          </a:p>
          <a:p>
            <a:r>
              <a:rPr lang="en-US" baseline="0" dirty="0"/>
              <a:t>Organizational health literacy assesses the degree to which health care organizations are working to ensure their services can be navigated by the populations that they serve.</a:t>
            </a:r>
          </a:p>
          <a:p>
            <a:endParaRPr lang="en-US" baseline="0" dirty="0"/>
          </a:p>
          <a:p>
            <a:endParaRPr lang="en-US" baseline="0" dirty="0"/>
          </a:p>
          <a:p>
            <a:pPr>
              <a:buFont typeface="Wingdings" panose="05000000000000000000" pitchFamily="2" charset="2"/>
              <a:buChar char="Ø"/>
            </a:pPr>
            <a:r>
              <a:rPr lang="en-US" sz="1200" dirty="0"/>
              <a:t>The capacity to obtain, process, and understand basic health information and services needed to make appropriate health decisions (</a:t>
            </a:r>
            <a:r>
              <a:rPr lang="en-US" sz="1200" dirty="0" err="1"/>
              <a:t>Ratzan</a:t>
            </a:r>
            <a:r>
              <a:rPr lang="en-US" sz="1200" dirty="0"/>
              <a:t> and Parker, 2000)</a:t>
            </a:r>
          </a:p>
          <a:p>
            <a:pPr>
              <a:buFont typeface="Wingdings" panose="05000000000000000000" pitchFamily="2" charset="2"/>
              <a:buChar char="Ø"/>
            </a:pPr>
            <a:r>
              <a:rPr lang="en-US" sz="1200" dirty="0"/>
              <a:t>The product of an individual’s capacity and the health-literacy related demands and complexities of the health care system (Baker, 2006; Rudd 2003)</a:t>
            </a:r>
          </a:p>
          <a:p>
            <a:endParaRPr lang="en-US" dirty="0"/>
          </a:p>
        </p:txBody>
      </p:sp>
      <p:sp>
        <p:nvSpPr>
          <p:cNvPr id="4" name="Slide Number Placeholder 3"/>
          <p:cNvSpPr>
            <a:spLocks noGrp="1"/>
          </p:cNvSpPr>
          <p:nvPr>
            <p:ph type="sldNum" sz="quarter" idx="10"/>
          </p:nvPr>
        </p:nvSpPr>
        <p:spPr/>
        <p:txBody>
          <a:bodyPr/>
          <a:lstStyle/>
          <a:p>
            <a:fld id="{0928496D-91EE-41ED-B9D8-85EF99794245}" type="slidenum">
              <a:rPr lang="en-US" smtClean="0"/>
              <a:t>7</a:t>
            </a:fld>
            <a:endParaRPr lang="en-US"/>
          </a:p>
        </p:txBody>
      </p:sp>
    </p:spTree>
    <p:extLst>
      <p:ext uri="{BB962C8B-B14F-4D97-AF65-F5344CB8AC3E}">
        <p14:creationId xmlns:p14="http://schemas.microsoft.com/office/powerpoint/2010/main" val="445475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spcBef>
                <a:spcPts val="1200"/>
              </a:spcBef>
              <a:spcAft>
                <a:spcPts val="200"/>
              </a:spcAft>
              <a:buSzPct val="100000"/>
              <a:buFont typeface="Wingdings" panose="05000000000000000000" pitchFamily="2" charset="2"/>
              <a:buNone/>
            </a:pPr>
            <a:r>
              <a:rPr lang="en-US" sz="2400" dirty="0" smtClean="0"/>
              <a:t>Limited</a:t>
            </a:r>
            <a:r>
              <a:rPr lang="en-US" sz="2400" baseline="0" dirty="0" smtClean="0"/>
              <a:t> </a:t>
            </a:r>
            <a:r>
              <a:rPr lang="en-US" sz="2400" baseline="0" dirty="0"/>
              <a:t>health literacy c</a:t>
            </a:r>
            <a:r>
              <a:rPr lang="en-US" sz="2400" dirty="0"/>
              <a:t>osts the nation between $106 and $236 billion annually</a:t>
            </a:r>
          </a:p>
          <a:p>
            <a:pPr marL="0" lvl="1" indent="0">
              <a:spcBef>
                <a:spcPts val="1200"/>
              </a:spcBef>
              <a:spcAft>
                <a:spcPts val="200"/>
              </a:spcAft>
              <a:buSzPct val="100000"/>
              <a:buFont typeface="Wingdings" panose="05000000000000000000" pitchFamily="2" charset="2"/>
              <a:buNone/>
            </a:pPr>
            <a:endParaRPr lang="en-US" sz="2400" dirty="0"/>
          </a:p>
          <a:p>
            <a:pPr marL="0" lvl="1" indent="0">
              <a:spcBef>
                <a:spcPts val="1200"/>
              </a:spcBef>
              <a:spcAft>
                <a:spcPts val="200"/>
              </a:spcAft>
              <a:buSzPct val="100000"/>
              <a:buFont typeface="Wingdings" panose="05000000000000000000" pitchFamily="2" charset="2"/>
              <a:buNone/>
            </a:pPr>
            <a:r>
              <a:rPr lang="en-US" sz="2400" dirty="0"/>
              <a:t>People with</a:t>
            </a:r>
            <a:r>
              <a:rPr lang="en-US" sz="2400" baseline="0" dirty="0"/>
              <a:t> limited health literacy are more likely to:</a:t>
            </a:r>
          </a:p>
          <a:p>
            <a:pPr>
              <a:buFont typeface="Wingdings" charset="2"/>
              <a:buChar char="u"/>
            </a:pPr>
            <a:r>
              <a:rPr lang="en-US" sz="2400" dirty="0"/>
              <a:t>Have chronic conditions that they cannot manage effectively</a:t>
            </a:r>
          </a:p>
          <a:p>
            <a:pPr>
              <a:buFont typeface="Wingdings" charset="2"/>
              <a:buChar char="u"/>
            </a:pPr>
            <a:r>
              <a:rPr lang="en-US" sz="2400" dirty="0"/>
              <a:t>Have less knowledge of their health conditions</a:t>
            </a:r>
          </a:p>
          <a:p>
            <a:pPr>
              <a:buFont typeface="Wingdings" charset="2"/>
              <a:buChar char="u"/>
            </a:pPr>
            <a:r>
              <a:rPr lang="en-US" sz="2400" dirty="0"/>
              <a:t>Not utilize preventative services</a:t>
            </a:r>
          </a:p>
          <a:p>
            <a:pPr>
              <a:buFont typeface="Wingdings" charset="2"/>
              <a:buChar char="u"/>
            </a:pPr>
            <a:r>
              <a:rPr lang="en-US" sz="2400" dirty="0"/>
              <a:t>Be admitted to the hospital or ER for preventable reasons</a:t>
            </a:r>
          </a:p>
          <a:p>
            <a:pPr>
              <a:buFont typeface="Wingdings" charset="2"/>
              <a:buChar char="u"/>
            </a:pPr>
            <a:r>
              <a:rPr lang="en-US" sz="2400" dirty="0"/>
              <a:t>Report their health condition as poor</a:t>
            </a:r>
          </a:p>
          <a:p>
            <a:pPr>
              <a:buFont typeface="Wingdings" charset="2"/>
              <a:buChar char="u"/>
            </a:pPr>
            <a:r>
              <a:rPr lang="en-US" sz="2400" dirty="0"/>
              <a:t>Have higher healthcare costs</a:t>
            </a:r>
          </a:p>
          <a:p>
            <a:pPr marL="0" lvl="1" indent="0">
              <a:spcBef>
                <a:spcPts val="1200"/>
              </a:spcBef>
              <a:spcAft>
                <a:spcPts val="200"/>
              </a:spcAft>
              <a:buSzPct val="100000"/>
              <a:buFont typeface="Wingdings" panose="05000000000000000000" pitchFamily="2" charset="2"/>
              <a:buNone/>
            </a:pPr>
            <a:endParaRPr lang="en-US" dirty="0"/>
          </a:p>
          <a:p>
            <a:endParaRPr lang="en-US" dirty="0"/>
          </a:p>
          <a:p>
            <a:r>
              <a:rPr lang="en-US" dirty="0"/>
              <a:t>Source:</a:t>
            </a:r>
            <a:r>
              <a:rPr lang="en-US" baseline="0" dirty="0"/>
              <a:t>  </a:t>
            </a:r>
            <a:r>
              <a:rPr lang="en-US" dirty="0"/>
              <a:t>http://</a:t>
            </a:r>
            <a:r>
              <a:rPr lang="en-US" dirty="0" err="1"/>
              <a:t>health.gov</a:t>
            </a:r>
            <a:r>
              <a:rPr lang="en-US" dirty="0"/>
              <a:t>/communication/literacy/</a:t>
            </a:r>
            <a:r>
              <a:rPr lang="en-US" dirty="0" err="1"/>
              <a:t>quickguide</a:t>
            </a:r>
            <a:r>
              <a:rPr lang="en-US" dirty="0"/>
              <a:t>/</a:t>
            </a:r>
            <a:r>
              <a:rPr lang="en-US" dirty="0" err="1"/>
              <a:t>factsbasic.htm</a:t>
            </a:r>
            <a:endParaRPr lang="en-US" dirty="0"/>
          </a:p>
        </p:txBody>
      </p:sp>
      <p:sp>
        <p:nvSpPr>
          <p:cNvPr id="4" name="Slide Number Placeholder 3"/>
          <p:cNvSpPr>
            <a:spLocks noGrp="1"/>
          </p:cNvSpPr>
          <p:nvPr>
            <p:ph type="sldNum" sz="quarter" idx="10"/>
          </p:nvPr>
        </p:nvSpPr>
        <p:spPr/>
        <p:txBody>
          <a:bodyPr/>
          <a:lstStyle/>
          <a:p>
            <a:fld id="{0928496D-91EE-41ED-B9D8-85EF99794245}" type="slidenum">
              <a:rPr lang="en-US" smtClean="0"/>
              <a:t>8</a:t>
            </a:fld>
            <a:endParaRPr lang="en-US"/>
          </a:p>
        </p:txBody>
      </p:sp>
    </p:spTree>
    <p:extLst>
      <p:ext uri="{BB962C8B-B14F-4D97-AF65-F5344CB8AC3E}">
        <p14:creationId xmlns:p14="http://schemas.microsoft.com/office/powerpoint/2010/main" val="1428472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Individuals with limited health literacy are more likely to be older adults, racial and ethnic minorities,</a:t>
            </a:r>
            <a:r>
              <a:rPr lang="en-US" baseline="0" dirty="0"/>
              <a:t> have less than a high school degree or GED certificate, have low income, be non-native speakers of English, and have compromised health status.</a:t>
            </a:r>
          </a:p>
          <a:p>
            <a:endParaRPr lang="en-US" baseline="0" dirty="0"/>
          </a:p>
          <a:p>
            <a:endParaRPr lang="en-US" dirty="0"/>
          </a:p>
          <a:p>
            <a:r>
              <a:rPr lang="en-US" dirty="0"/>
              <a:t>Source:</a:t>
            </a:r>
            <a:r>
              <a:rPr lang="en-US" baseline="0" dirty="0"/>
              <a:t> http://health.gov/communication/literacy/quickguide/factsbasic.htm</a:t>
            </a:r>
            <a:endParaRPr lang="en-US" dirty="0"/>
          </a:p>
        </p:txBody>
      </p:sp>
      <p:sp>
        <p:nvSpPr>
          <p:cNvPr id="4" name="Slide Number Placeholder 3"/>
          <p:cNvSpPr>
            <a:spLocks noGrp="1"/>
          </p:cNvSpPr>
          <p:nvPr>
            <p:ph type="sldNum" sz="quarter" idx="10"/>
          </p:nvPr>
        </p:nvSpPr>
        <p:spPr/>
        <p:txBody>
          <a:bodyPr/>
          <a:lstStyle/>
          <a:p>
            <a:fld id="{0928496D-91EE-41ED-B9D8-85EF99794245}" type="slidenum">
              <a:rPr lang="en-US" smtClean="0"/>
              <a:t>9</a:t>
            </a:fld>
            <a:endParaRPr lang="en-US"/>
          </a:p>
        </p:txBody>
      </p:sp>
    </p:spTree>
    <p:extLst>
      <p:ext uri="{BB962C8B-B14F-4D97-AF65-F5344CB8AC3E}">
        <p14:creationId xmlns:p14="http://schemas.microsoft.com/office/powerpoint/2010/main" val="2873642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Health literacy impacts everyone, and most Americans do not have adequate health literacy.  This is impacting heath outcomes throughout our population.</a:t>
            </a:r>
          </a:p>
          <a:p>
            <a:endParaRPr lang="en-US" baseline="0" dirty="0" smtClean="0"/>
          </a:p>
          <a:p>
            <a:r>
              <a:rPr lang="en-US" baseline="0" dirty="0" smtClean="0"/>
              <a:t>Sources: </a:t>
            </a:r>
          </a:p>
          <a:p>
            <a:endParaRPr lang="en-US" baseline="0" dirty="0" smtClean="0"/>
          </a:p>
          <a:p>
            <a:r>
              <a:rPr lang="en-US" baseline="0" dirty="0" smtClean="0"/>
              <a:t>U.S. Department of Health and Human Services.  (2003).  Health Literacy: Why we need accessible health information. Retrieved from http://</a:t>
            </a:r>
            <a:r>
              <a:rPr lang="en-US" baseline="0" dirty="0" err="1" smtClean="0"/>
              <a:t>health.gov</a:t>
            </a:r>
            <a:r>
              <a:rPr lang="en-US" baseline="0" dirty="0" smtClean="0"/>
              <a:t>/communication/literacy/</a:t>
            </a:r>
            <a:r>
              <a:rPr lang="en-US" baseline="0" dirty="0" err="1" smtClean="0"/>
              <a:t>issuebrief</a:t>
            </a:r>
            <a:r>
              <a:rPr lang="en-US" baseline="0" dirty="0" smtClean="0"/>
              <a: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mn-ea"/>
                <a:cs typeface="+mn-cs"/>
              </a:rPr>
              <a:t>Ad Hoc Committee on Health Literacy for the Council on Scientific Affairs, American Medical Association. (1999).</a:t>
            </a:r>
            <a:r>
              <a:rPr lang="en-US" sz="1200" b="0" kern="1200" baseline="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Health Literacy: Report of the Council on Scientific Affairs. </a:t>
            </a:r>
            <a:r>
              <a:rPr lang="en-US" sz="1200" b="0" i="1" kern="1200" dirty="0" smtClean="0">
                <a:solidFill>
                  <a:schemeClr val="tx1"/>
                </a:solidFill>
                <a:latin typeface="+mn-lt"/>
                <a:ea typeface="+mn-ea"/>
                <a:cs typeface="+mn-cs"/>
              </a:rPr>
              <a:t>JAMA.</a:t>
            </a:r>
            <a:r>
              <a:rPr lang="en-US" sz="1200" b="0" i="0" kern="1200" dirty="0" smtClean="0">
                <a:solidFill>
                  <a:schemeClr val="tx1"/>
                </a:solidFill>
                <a:latin typeface="+mn-lt"/>
                <a:ea typeface="+mn-ea"/>
                <a:cs typeface="+mn-cs"/>
              </a:rPr>
              <a:t>;281(6):552-557.</a:t>
            </a:r>
            <a:endParaRPr lang="en-US" b="0" dirty="0" smtClean="0"/>
          </a:p>
          <a:p>
            <a:endParaRPr lang="en-US" dirty="0"/>
          </a:p>
        </p:txBody>
      </p:sp>
      <p:sp>
        <p:nvSpPr>
          <p:cNvPr id="4" name="Slide Number Placeholder 3"/>
          <p:cNvSpPr>
            <a:spLocks noGrp="1"/>
          </p:cNvSpPr>
          <p:nvPr>
            <p:ph type="sldNum" sz="quarter" idx="10"/>
          </p:nvPr>
        </p:nvSpPr>
        <p:spPr/>
        <p:txBody>
          <a:bodyPr/>
          <a:lstStyle/>
          <a:p>
            <a:fld id="{0928496D-91EE-41ED-B9D8-85EF99794245}" type="slidenum">
              <a:rPr lang="en-US" smtClean="0"/>
              <a:t>10</a:t>
            </a:fld>
            <a:endParaRPr lang="en-US"/>
          </a:p>
        </p:txBody>
      </p:sp>
    </p:spTree>
    <p:extLst>
      <p:ext uri="{BB962C8B-B14F-4D97-AF65-F5344CB8AC3E}">
        <p14:creationId xmlns:p14="http://schemas.microsoft.com/office/powerpoint/2010/main" val="3797054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C9FDD82-3DB8-4490-8FE3-2D7633937AEA}" type="datetimeFigureOut">
              <a:rPr lang="en-US" smtClean="0"/>
              <a:t>5/19/16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3A612F-D87D-4AF0-B88C-6FD83C0CC09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7668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9FDD82-3DB8-4490-8FE3-2D7633937AEA}" type="datetimeFigureOut">
              <a:rPr lang="en-US" smtClean="0"/>
              <a:t>5/19/16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3A612F-D87D-4AF0-B88C-6FD83C0CC098}" type="slidenum">
              <a:rPr lang="en-US" smtClean="0"/>
              <a:t>‹#›</a:t>
            </a:fld>
            <a:endParaRPr lang="en-US"/>
          </a:p>
        </p:txBody>
      </p:sp>
    </p:spTree>
    <p:extLst>
      <p:ext uri="{BB962C8B-B14F-4D97-AF65-F5344CB8AC3E}">
        <p14:creationId xmlns:p14="http://schemas.microsoft.com/office/powerpoint/2010/main" val="1632342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9FDD82-3DB8-4490-8FE3-2D7633937AEA}" type="datetimeFigureOut">
              <a:rPr lang="en-US" smtClean="0"/>
              <a:t>5/19/16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3A612F-D87D-4AF0-B88C-6FD83C0CC098}" type="slidenum">
              <a:rPr lang="en-US" smtClean="0"/>
              <a:t>‹#›</a:t>
            </a:fld>
            <a:endParaRPr lang="en-US"/>
          </a:p>
        </p:txBody>
      </p:sp>
    </p:spTree>
    <p:extLst>
      <p:ext uri="{BB962C8B-B14F-4D97-AF65-F5344CB8AC3E}">
        <p14:creationId xmlns:p14="http://schemas.microsoft.com/office/powerpoint/2010/main" val="2641855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9FDD82-3DB8-4490-8FE3-2D7633937AEA}" type="datetimeFigureOut">
              <a:rPr lang="en-US" smtClean="0"/>
              <a:t>5/19/16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3A612F-D87D-4AF0-B88C-6FD83C0CC098}" type="slidenum">
              <a:rPr lang="en-US" smtClean="0"/>
              <a:t>‹#›</a:t>
            </a:fld>
            <a:endParaRPr lang="en-US"/>
          </a:p>
        </p:txBody>
      </p:sp>
    </p:spTree>
    <p:extLst>
      <p:ext uri="{BB962C8B-B14F-4D97-AF65-F5344CB8AC3E}">
        <p14:creationId xmlns:p14="http://schemas.microsoft.com/office/powerpoint/2010/main" val="3228972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9FDD82-3DB8-4490-8FE3-2D7633937AEA}" type="datetimeFigureOut">
              <a:rPr lang="en-US" smtClean="0"/>
              <a:t>5/19/16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3A612F-D87D-4AF0-B88C-6FD83C0CC09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2833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C9FDD82-3DB8-4490-8FE3-2D7633937AEA}" type="datetimeFigureOut">
              <a:rPr lang="en-US" smtClean="0"/>
              <a:t>5/19/16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3A612F-D87D-4AF0-B88C-6FD83C0CC098}" type="slidenum">
              <a:rPr lang="en-US" smtClean="0"/>
              <a:t>‹#›</a:t>
            </a:fld>
            <a:endParaRPr lang="en-US"/>
          </a:p>
        </p:txBody>
      </p:sp>
    </p:spTree>
    <p:extLst>
      <p:ext uri="{BB962C8B-B14F-4D97-AF65-F5344CB8AC3E}">
        <p14:creationId xmlns:p14="http://schemas.microsoft.com/office/powerpoint/2010/main" val="1772572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C9FDD82-3DB8-4490-8FE3-2D7633937AEA}" type="datetimeFigureOut">
              <a:rPr lang="en-US" smtClean="0"/>
              <a:t>5/19/16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3A612F-D87D-4AF0-B88C-6FD83C0CC098}" type="slidenum">
              <a:rPr lang="en-US" smtClean="0"/>
              <a:t>‹#›</a:t>
            </a:fld>
            <a:endParaRPr lang="en-US"/>
          </a:p>
        </p:txBody>
      </p:sp>
    </p:spTree>
    <p:extLst>
      <p:ext uri="{BB962C8B-B14F-4D97-AF65-F5344CB8AC3E}">
        <p14:creationId xmlns:p14="http://schemas.microsoft.com/office/powerpoint/2010/main" val="2343866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C9FDD82-3DB8-4490-8FE3-2D7633937AEA}" type="datetimeFigureOut">
              <a:rPr lang="en-US" smtClean="0"/>
              <a:t>5/19/16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3A612F-D87D-4AF0-B88C-6FD83C0CC098}" type="slidenum">
              <a:rPr lang="en-US" smtClean="0"/>
              <a:t>‹#›</a:t>
            </a:fld>
            <a:endParaRPr lang="en-US"/>
          </a:p>
        </p:txBody>
      </p:sp>
    </p:spTree>
    <p:extLst>
      <p:ext uri="{BB962C8B-B14F-4D97-AF65-F5344CB8AC3E}">
        <p14:creationId xmlns:p14="http://schemas.microsoft.com/office/powerpoint/2010/main" val="339278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C9FDD82-3DB8-4490-8FE3-2D7633937AEA}" type="datetimeFigureOut">
              <a:rPr lang="en-US" smtClean="0"/>
              <a:t>5/19/16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F63A612F-D87D-4AF0-B88C-6FD83C0CC098}" type="slidenum">
              <a:rPr lang="en-US" smtClean="0"/>
              <a:t>‹#›</a:t>
            </a:fld>
            <a:endParaRPr lang="en-US"/>
          </a:p>
        </p:txBody>
      </p:sp>
    </p:spTree>
    <p:extLst>
      <p:ext uri="{BB962C8B-B14F-4D97-AF65-F5344CB8AC3E}">
        <p14:creationId xmlns:p14="http://schemas.microsoft.com/office/powerpoint/2010/main" val="417766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C9FDD82-3DB8-4490-8FE3-2D7633937AEA}" type="datetimeFigureOut">
              <a:rPr lang="en-US" smtClean="0"/>
              <a:t>5/19/16</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63A612F-D87D-4AF0-B88C-6FD83C0CC098}" type="slidenum">
              <a:rPr lang="en-US" smtClean="0"/>
              <a:t>‹#›</a:t>
            </a:fld>
            <a:endParaRPr lang="en-US"/>
          </a:p>
        </p:txBody>
      </p:sp>
    </p:spTree>
    <p:extLst>
      <p:ext uri="{BB962C8B-B14F-4D97-AF65-F5344CB8AC3E}">
        <p14:creationId xmlns:p14="http://schemas.microsoft.com/office/powerpoint/2010/main" val="2832857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C9FDD82-3DB8-4490-8FE3-2D7633937AEA}" type="datetimeFigureOut">
              <a:rPr lang="en-US" smtClean="0"/>
              <a:t>5/19/16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3A612F-D87D-4AF0-B88C-6FD83C0CC098}" type="slidenum">
              <a:rPr lang="en-US" smtClean="0"/>
              <a:t>‹#›</a:t>
            </a:fld>
            <a:endParaRPr lang="en-US"/>
          </a:p>
        </p:txBody>
      </p:sp>
    </p:spTree>
    <p:extLst>
      <p:ext uri="{BB962C8B-B14F-4D97-AF65-F5344CB8AC3E}">
        <p14:creationId xmlns:p14="http://schemas.microsoft.com/office/powerpoint/2010/main" val="402944529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C9FDD82-3DB8-4490-8FE3-2D7633937AEA}" type="datetimeFigureOut">
              <a:rPr lang="en-US" smtClean="0"/>
              <a:t>5/19/16</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63A612F-D87D-4AF0-B88C-6FD83C0CC098}"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5766694"/>
      </p:ext>
    </p:extLst>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4" Type="http://schemas.microsoft.com/office/2007/relationships/hdphoto" Target="../media/hdphoto2.wdp"/><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4.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7.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8.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9.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Health Literacy</a:t>
            </a:r>
          </a:p>
        </p:txBody>
      </p:sp>
      <p:sp>
        <p:nvSpPr>
          <p:cNvPr id="3" name="Subtitle 2"/>
          <p:cNvSpPr>
            <a:spLocks noGrp="1"/>
          </p:cNvSpPr>
          <p:nvPr>
            <p:ph type="subTitle" idx="1"/>
          </p:nvPr>
        </p:nvSpPr>
        <p:spPr/>
        <p:txBody>
          <a:bodyPr/>
          <a:lstStyle/>
          <a:p>
            <a:r>
              <a:rPr lang="en-US" dirty="0"/>
              <a:t>Background &amp; assignment</a:t>
            </a:r>
          </a:p>
        </p:txBody>
      </p:sp>
    </p:spTree>
    <p:extLst>
      <p:ext uri="{BB962C8B-B14F-4D97-AF65-F5344CB8AC3E}">
        <p14:creationId xmlns:p14="http://schemas.microsoft.com/office/powerpoint/2010/main" val="649337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Everyone is At</a:t>
            </a:r>
            <a:r>
              <a:rPr lang="en-US" dirty="0"/>
              <a:t> </a:t>
            </a:r>
            <a:r>
              <a:rPr lang="en-US" dirty="0" smtClean="0"/>
              <a:t>Risk</a:t>
            </a:r>
            <a:endParaRPr lang="en-US" dirty="0"/>
          </a:p>
        </p:txBody>
      </p:sp>
      <p:sp>
        <p:nvSpPr>
          <p:cNvPr id="3" name="Content Placeholder 2"/>
          <p:cNvSpPr>
            <a:spLocks noGrp="1"/>
          </p:cNvSpPr>
          <p:nvPr>
            <p:ph idx="1"/>
          </p:nvPr>
        </p:nvSpPr>
        <p:spPr/>
        <p:txBody>
          <a:bodyPr/>
          <a:lstStyle/>
          <a:p>
            <a:pPr>
              <a:buFont typeface="Wingdings" charset="2"/>
              <a:buChar char="Ø"/>
            </a:pPr>
            <a:r>
              <a:rPr lang="en-US" sz="3200" dirty="0" smtClean="0"/>
              <a:t>9 out of 10 Americans have poor health literacy </a:t>
            </a:r>
            <a:r>
              <a:rPr lang="en-US" sz="1600" dirty="0" smtClean="0"/>
              <a:t>(National Assessment of Adult Literacy, 2003)</a:t>
            </a:r>
          </a:p>
          <a:p>
            <a:pPr marL="0" indent="0">
              <a:buNone/>
            </a:pPr>
            <a:endParaRPr lang="en-US" sz="3200" dirty="0" smtClean="0"/>
          </a:p>
          <a:p>
            <a:pPr>
              <a:buFont typeface="Wingdings" charset="2"/>
              <a:buChar char="Ø"/>
            </a:pPr>
            <a:r>
              <a:rPr lang="en-US" sz="3200" dirty="0" smtClean="0"/>
              <a:t>Poor health literacy is “a </a:t>
            </a:r>
            <a:r>
              <a:rPr lang="en-US" sz="3200" dirty="0"/>
              <a:t>stronger predictor of a person's health than age, income, employment status, education level, and </a:t>
            </a:r>
            <a:r>
              <a:rPr lang="en-US" sz="3200" dirty="0" smtClean="0"/>
              <a:t>race.” </a:t>
            </a:r>
            <a:r>
              <a:rPr lang="en-US" sz="1800" dirty="0" smtClean="0"/>
              <a:t>(American Medical Association, 1999)</a:t>
            </a:r>
          </a:p>
          <a:p>
            <a:pPr>
              <a:buFont typeface="Wingdings" charset="2"/>
              <a:buChar char="Ø"/>
            </a:pPr>
            <a:endParaRPr lang="en-US" dirty="0"/>
          </a:p>
        </p:txBody>
      </p:sp>
    </p:spTree>
    <p:extLst>
      <p:ext uri="{BB962C8B-B14F-4D97-AF65-F5344CB8AC3E}">
        <p14:creationId xmlns:p14="http://schemas.microsoft.com/office/powerpoint/2010/main" val="271590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Health Literacy in Public Health</a:t>
            </a:r>
          </a:p>
        </p:txBody>
      </p:sp>
      <p:pic>
        <p:nvPicPr>
          <p:cNvPr id="6" name="Picture 5" descr="12889_2011_3790_MOESM1_ESM.jpeg"/>
          <p:cNvPicPr>
            <a:picLocks noChangeAspect="1"/>
          </p:cNvPicPr>
          <p:nvPr/>
        </p:nvPicPr>
        <p:blipFill rotWithShape="1">
          <a:blip r:embed="rId3">
            <a:extLst>
              <a:ext uri="{28A0092B-C50C-407E-A947-70E740481C1C}">
                <a14:useLocalDpi xmlns:a14="http://schemas.microsoft.com/office/drawing/2010/main" val="0"/>
              </a:ext>
            </a:extLst>
          </a:blip>
          <a:srcRect l="261" t="5112" b="7976"/>
          <a:stretch/>
        </p:blipFill>
        <p:spPr>
          <a:xfrm>
            <a:off x="1602668" y="1950250"/>
            <a:ext cx="8943865" cy="4127272"/>
          </a:xfrm>
          <a:prstGeom prst="rect">
            <a:avLst/>
          </a:prstGeom>
        </p:spPr>
      </p:pic>
      <p:sp>
        <p:nvSpPr>
          <p:cNvPr id="7" name="TextBox 6"/>
          <p:cNvSpPr txBox="1"/>
          <p:nvPr/>
        </p:nvSpPr>
        <p:spPr>
          <a:xfrm>
            <a:off x="9449698" y="5865868"/>
            <a:ext cx="2356046" cy="369332"/>
          </a:xfrm>
          <a:prstGeom prst="rect">
            <a:avLst/>
          </a:prstGeom>
          <a:noFill/>
        </p:spPr>
        <p:txBody>
          <a:bodyPr wrap="none" rtlCol="0">
            <a:spAutoFit/>
          </a:bodyPr>
          <a:lstStyle/>
          <a:p>
            <a:r>
              <a:rPr lang="en-US" dirty="0"/>
              <a:t>(Sorenson, et al., 2015)</a:t>
            </a:r>
          </a:p>
        </p:txBody>
      </p:sp>
    </p:spTree>
    <p:extLst>
      <p:ext uri="{BB962C8B-B14F-4D97-AF65-F5344CB8AC3E}">
        <p14:creationId xmlns:p14="http://schemas.microsoft.com/office/powerpoint/2010/main" val="3395220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National Priorities </a:t>
            </a:r>
          </a:p>
        </p:txBody>
      </p:sp>
      <p:sp>
        <p:nvSpPr>
          <p:cNvPr id="3" name="Content Placeholder 2"/>
          <p:cNvSpPr>
            <a:spLocks noGrp="1"/>
          </p:cNvSpPr>
          <p:nvPr>
            <p:ph idx="1"/>
          </p:nvPr>
        </p:nvSpPr>
        <p:spPr>
          <a:xfrm>
            <a:off x="1097280" y="1994581"/>
            <a:ext cx="4156891" cy="4023360"/>
          </a:xfrm>
        </p:spPr>
        <p:txBody>
          <a:bodyPr>
            <a:normAutofit/>
          </a:bodyPr>
          <a:lstStyle/>
          <a:p>
            <a:pPr>
              <a:buFont typeface="Wingdings" panose="05000000000000000000" pitchFamily="2" charset="2"/>
              <a:buChar char="Ø"/>
            </a:pPr>
            <a:r>
              <a:rPr lang="en-US" sz="2400" dirty="0"/>
              <a:t>Healthy People 2010 and 2020</a:t>
            </a:r>
          </a:p>
          <a:p>
            <a:pPr>
              <a:buFont typeface="Wingdings" panose="05000000000000000000" pitchFamily="2" charset="2"/>
              <a:buChar char="Ø"/>
            </a:pPr>
            <a:r>
              <a:rPr lang="en-US" sz="2400" dirty="0"/>
              <a:t>Plain Writing Act of 2010</a:t>
            </a:r>
          </a:p>
          <a:p>
            <a:pPr>
              <a:buFont typeface="Wingdings" panose="05000000000000000000" pitchFamily="2" charset="2"/>
              <a:buChar char="Ø"/>
            </a:pPr>
            <a:r>
              <a:rPr lang="en-US" sz="2400" dirty="0"/>
              <a:t>IOM’s Priority Areas for National Action</a:t>
            </a:r>
          </a:p>
          <a:p>
            <a:pPr>
              <a:buFont typeface="Wingdings" panose="05000000000000000000" pitchFamily="2" charset="2"/>
              <a:buChar char="Ø"/>
            </a:pPr>
            <a:r>
              <a:rPr lang="en-US" sz="2400" dirty="0"/>
              <a:t>AHRQ’s Universal Precautions Toolkit</a:t>
            </a:r>
          </a:p>
          <a:p>
            <a:pPr>
              <a:buFont typeface="Wingdings" panose="05000000000000000000" pitchFamily="2" charset="2"/>
              <a:buChar char="Ø"/>
            </a:pPr>
            <a:r>
              <a:rPr lang="en-US" sz="2400" dirty="0"/>
              <a:t>DHHS’s National Action Plan to Improve Health Literacy</a:t>
            </a:r>
          </a:p>
          <a:p>
            <a:pPr marL="0" indent="0">
              <a:buNone/>
            </a:pPr>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6939" y="1994581"/>
            <a:ext cx="5298431" cy="3361192"/>
          </a:xfrm>
          <a:prstGeom prst="rect">
            <a:avLst/>
          </a:prstGeom>
        </p:spPr>
      </p:pic>
    </p:spTree>
    <p:extLst>
      <p:ext uri="{BB962C8B-B14F-4D97-AF65-F5344CB8AC3E}">
        <p14:creationId xmlns:p14="http://schemas.microsoft.com/office/powerpoint/2010/main" val="2429826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10 Attributes of a Health Literate Health Care Organization (2012)</a:t>
            </a:r>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Ø"/>
            </a:pPr>
            <a:r>
              <a:rPr lang="en-US" sz="2800" dirty="0"/>
              <a:t>Institute of Medicine Roundtable on Health Literacy</a:t>
            </a:r>
          </a:p>
          <a:p>
            <a:pPr marL="0" indent="0">
              <a:buNone/>
            </a:pPr>
            <a:endParaRPr lang="en-US" sz="2800" dirty="0"/>
          </a:p>
          <a:p>
            <a:pPr>
              <a:lnSpc>
                <a:spcPct val="100000"/>
              </a:lnSpc>
              <a:buFont typeface="Wingdings" panose="05000000000000000000" pitchFamily="2" charset="2"/>
              <a:buChar char="Ø"/>
            </a:pPr>
            <a:r>
              <a:rPr lang="en-US" sz="2800" dirty="0"/>
              <a:t>Objective: </a:t>
            </a:r>
            <a:r>
              <a:rPr lang="en-US" sz="2800" b="1" dirty="0"/>
              <a:t>“to make it easier for people to navigate, understand, and use information and services to take care of their health” </a:t>
            </a:r>
            <a:r>
              <a:rPr lang="en-US" sz="2800" dirty="0"/>
              <a:t>(</a:t>
            </a:r>
            <a:r>
              <a:rPr lang="en-US" sz="2800" dirty="0" smtClean="0"/>
              <a:t>Brach, 2012 )</a:t>
            </a:r>
            <a:endParaRPr lang="en-US" sz="2800" dirty="0"/>
          </a:p>
          <a:p>
            <a:pPr>
              <a:lnSpc>
                <a:spcPct val="100000"/>
              </a:lnSpc>
              <a:buFont typeface="Wingdings" panose="05000000000000000000" pitchFamily="2" charset="2"/>
              <a:buChar char="Ø"/>
            </a:pPr>
            <a:endParaRPr lang="en-US" sz="2800" dirty="0"/>
          </a:p>
          <a:p>
            <a:pPr>
              <a:buFont typeface="Wingdings" panose="05000000000000000000" pitchFamily="2" charset="2"/>
              <a:buChar char="Ø"/>
            </a:pPr>
            <a:r>
              <a:rPr lang="en-US" sz="2800" dirty="0"/>
              <a:t>Most relevant to organizations that provide health care directly </a:t>
            </a:r>
          </a:p>
          <a:p>
            <a:pPr lvl="1">
              <a:buFont typeface="Wingdings" panose="05000000000000000000" pitchFamily="2" charset="2"/>
              <a:buChar char="Ø"/>
            </a:pPr>
            <a:r>
              <a:rPr lang="en-US" sz="2200" dirty="0"/>
              <a:t>i.e. inpatient units, community health centers, group practices, clinics, pharmacy practices, etc.</a:t>
            </a:r>
          </a:p>
          <a:p>
            <a:endParaRPr lang="en-US" sz="2800" dirty="0"/>
          </a:p>
          <a:p>
            <a:endParaRPr lang="en-US" dirty="0"/>
          </a:p>
        </p:txBody>
      </p:sp>
    </p:spTree>
    <p:extLst>
      <p:ext uri="{BB962C8B-B14F-4D97-AF65-F5344CB8AC3E}">
        <p14:creationId xmlns:p14="http://schemas.microsoft.com/office/powerpoint/2010/main" val="739859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6-04-12 at 3.43.30 PM.png"/>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3220358" y="1787593"/>
            <a:ext cx="5687786" cy="4373068"/>
          </a:xfrm>
          <a:prstGeom prst="rect">
            <a:avLst/>
          </a:prstGeom>
        </p:spPr>
      </p:pic>
      <p:sp>
        <p:nvSpPr>
          <p:cNvPr id="2" name="Title 1"/>
          <p:cNvSpPr>
            <a:spLocks noGrp="1"/>
          </p:cNvSpPr>
          <p:nvPr>
            <p:ph type="title"/>
          </p:nvPr>
        </p:nvSpPr>
        <p:spPr>
          <a:xfrm>
            <a:off x="1058615" y="323960"/>
            <a:ext cx="10058400" cy="1450757"/>
          </a:xfrm>
        </p:spPr>
        <p:txBody>
          <a:bodyPr>
            <a:normAutofit/>
          </a:bodyPr>
          <a:lstStyle/>
          <a:p>
            <a:pPr algn="ctr"/>
            <a:r>
              <a:rPr lang="en-US" sz="6000" dirty="0"/>
              <a:t>The 10 Attributes</a:t>
            </a:r>
          </a:p>
        </p:txBody>
      </p:sp>
    </p:spTree>
    <p:extLst>
      <p:ext uri="{BB962C8B-B14F-4D97-AF65-F5344CB8AC3E}">
        <p14:creationId xmlns:p14="http://schemas.microsoft.com/office/powerpoint/2010/main" val="229000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pPr algn="ctr"/>
            <a:r>
              <a:rPr lang="en-US" dirty="0"/>
              <a:t>Attribute 1</a:t>
            </a:r>
          </a:p>
        </p:txBody>
      </p:sp>
      <p:sp>
        <p:nvSpPr>
          <p:cNvPr id="7" name="Content Placeholder 6"/>
          <p:cNvSpPr>
            <a:spLocks noGrp="1"/>
          </p:cNvSpPr>
          <p:nvPr>
            <p:ph idx="1"/>
          </p:nvPr>
        </p:nvSpPr>
        <p:spPr>
          <a:xfrm>
            <a:off x="1097280" y="1845734"/>
            <a:ext cx="4335203" cy="4023360"/>
          </a:xfrm>
        </p:spPr>
        <p:txBody>
          <a:bodyPr>
            <a:normAutofit/>
          </a:bodyPr>
          <a:lstStyle/>
          <a:p>
            <a:pPr marL="0" indent="0">
              <a:buNone/>
            </a:pPr>
            <a:r>
              <a:rPr lang="en-US" sz="4000" dirty="0"/>
              <a:t>Has leadership that makes health literacy integral to its mission, structure, and operation.</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4700" y="1845734"/>
            <a:ext cx="5300980" cy="3811694"/>
          </a:xfrm>
          <a:prstGeom prst="rect">
            <a:avLst/>
          </a:prstGeom>
        </p:spPr>
      </p:pic>
    </p:spTree>
    <p:extLst>
      <p:ext uri="{BB962C8B-B14F-4D97-AF65-F5344CB8AC3E}">
        <p14:creationId xmlns:p14="http://schemas.microsoft.com/office/powerpoint/2010/main" val="2539099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6-04-12 at 3.43.30 PM.png"/>
          <p:cNvPicPr>
            <a:picLocks noChangeAspect="1"/>
          </p:cNvPicPr>
          <p:nvPr/>
        </p:nvPicPr>
        <p:blipFill rotWithShape="1">
          <a:blip r:embed="rId3">
            <a:extLst>
              <a:ext uri="{28A0092B-C50C-407E-A947-70E740481C1C}">
                <a14:useLocalDpi xmlns:a14="http://schemas.microsoft.com/office/drawing/2010/main" val="0"/>
              </a:ext>
            </a:extLst>
          </a:blip>
          <a:srcRect t="4167"/>
          <a:stretch/>
        </p:blipFill>
        <p:spPr>
          <a:xfrm>
            <a:off x="6300278" y="1784753"/>
            <a:ext cx="5891722" cy="4341091"/>
          </a:xfrm>
          <a:prstGeom prst="rect">
            <a:avLst/>
          </a:prstGeom>
        </p:spPr>
      </p:pic>
      <p:sp>
        <p:nvSpPr>
          <p:cNvPr id="2" name="Title 1"/>
          <p:cNvSpPr>
            <a:spLocks noGrp="1"/>
          </p:cNvSpPr>
          <p:nvPr>
            <p:ph type="title"/>
          </p:nvPr>
        </p:nvSpPr>
        <p:spPr/>
        <p:txBody>
          <a:bodyPr/>
          <a:lstStyle/>
          <a:p>
            <a:pPr algn="ctr"/>
            <a:r>
              <a:rPr lang="en-US" dirty="0"/>
              <a:t>Leadership In Practice</a:t>
            </a:r>
          </a:p>
        </p:txBody>
      </p:sp>
      <p:sp>
        <p:nvSpPr>
          <p:cNvPr id="3" name="Content Placeholder 2"/>
          <p:cNvSpPr>
            <a:spLocks noGrp="1"/>
          </p:cNvSpPr>
          <p:nvPr>
            <p:ph idx="1"/>
          </p:nvPr>
        </p:nvSpPr>
        <p:spPr>
          <a:xfrm>
            <a:off x="360418" y="1845733"/>
            <a:ext cx="6401711" cy="4160647"/>
          </a:xfrm>
        </p:spPr>
        <p:txBody>
          <a:bodyPr>
            <a:normAutofit fontScale="85000" lnSpcReduction="20000"/>
          </a:bodyPr>
          <a:lstStyle/>
          <a:p>
            <a:pPr marL="0" indent="0">
              <a:buNone/>
            </a:pPr>
            <a:r>
              <a:rPr lang="en-US" sz="2800" dirty="0"/>
              <a:t>IOM Suggested Guidelines:</a:t>
            </a:r>
          </a:p>
          <a:p>
            <a:pPr>
              <a:buFont typeface="Wingdings" charset="2"/>
              <a:buChar char="Ø"/>
            </a:pPr>
            <a:r>
              <a:rPr lang="en-US" sz="2800" dirty="0"/>
              <a:t>Organizational leaders:</a:t>
            </a:r>
          </a:p>
          <a:p>
            <a:pPr lvl="1">
              <a:buFont typeface="Wingdings" charset="2"/>
              <a:buChar char="Ø"/>
            </a:pPr>
            <a:r>
              <a:rPr lang="en-US" sz="2800" dirty="0"/>
              <a:t>Set goals for health literacy improvement, provide incentives to achieve those goals, and establish accountability for outcomes at every level of the organization.</a:t>
            </a:r>
          </a:p>
          <a:p>
            <a:pPr lvl="1">
              <a:buFont typeface="Wingdings" charset="2"/>
              <a:buChar char="Ø"/>
            </a:pPr>
            <a:r>
              <a:rPr lang="en-US" sz="2800" dirty="0"/>
              <a:t>Create a culture that values patient and consumer perspectives and emphasizes that communication is made up of two-way interactions between participants who have equally important roles.</a:t>
            </a:r>
          </a:p>
          <a:p>
            <a:pPr marL="201168" lvl="1" indent="0">
              <a:buNone/>
            </a:pPr>
            <a:endParaRPr lang="en-US" sz="2400" dirty="0">
              <a:solidFill>
                <a:schemeClr val="accent1">
                  <a:lumMod val="75000"/>
                </a:schemeClr>
              </a:solidFill>
            </a:endParaRPr>
          </a:p>
          <a:p>
            <a:pPr marL="201168" lvl="1" indent="0">
              <a:buNone/>
            </a:pPr>
            <a:r>
              <a:rPr lang="en-US" sz="3200" dirty="0">
                <a:solidFill>
                  <a:schemeClr val="accent1">
                    <a:lumMod val="75000"/>
                  </a:schemeClr>
                </a:solidFill>
              </a:rPr>
              <a:t>MCH Example: What policies could support this in a WIC clinic? </a:t>
            </a:r>
          </a:p>
        </p:txBody>
      </p:sp>
      <p:sp>
        <p:nvSpPr>
          <p:cNvPr id="20" name="Oval 19"/>
          <p:cNvSpPr/>
          <p:nvPr/>
        </p:nvSpPr>
        <p:spPr>
          <a:xfrm>
            <a:off x="8977385" y="4204305"/>
            <a:ext cx="799206" cy="427001"/>
          </a:xfrm>
          <a:prstGeom prst="ellipse">
            <a:avLst/>
          </a:prstGeom>
          <a:solidFill>
            <a:schemeClr val="bg1">
              <a:alpha val="0"/>
            </a:schemeClr>
          </a:solidFill>
          <a:ln w="76200" cmpd="sng">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312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Attribute 2</a:t>
            </a:r>
          </a:p>
        </p:txBody>
      </p:sp>
      <p:sp>
        <p:nvSpPr>
          <p:cNvPr id="3" name="Content Placeholder 2"/>
          <p:cNvSpPr>
            <a:spLocks noGrp="1"/>
          </p:cNvSpPr>
          <p:nvPr>
            <p:ph idx="1"/>
          </p:nvPr>
        </p:nvSpPr>
        <p:spPr>
          <a:xfrm>
            <a:off x="1097280" y="1845734"/>
            <a:ext cx="4617720" cy="4023360"/>
          </a:xfrm>
        </p:spPr>
        <p:txBody>
          <a:bodyPr>
            <a:normAutofit/>
          </a:bodyPr>
          <a:lstStyle/>
          <a:p>
            <a:pPr marL="0" indent="0">
              <a:buNone/>
            </a:pPr>
            <a:r>
              <a:rPr lang="en-US" sz="4000" dirty="0"/>
              <a:t>Integrates health literacy into planning, evaluation measures, patient safety, and </a:t>
            </a:r>
            <a:r>
              <a:rPr lang="en-US" sz="4000" dirty="0">
                <a:effectLst/>
              </a:rPr>
              <a:t>quality improvement. </a:t>
            </a:r>
            <a:endParaRPr lang="en-US" sz="40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6480" y="1884883"/>
            <a:ext cx="4895283" cy="3984211"/>
          </a:xfrm>
          <a:prstGeom prst="rect">
            <a:avLst/>
          </a:prstGeom>
        </p:spPr>
      </p:pic>
    </p:spTree>
    <p:extLst>
      <p:ext uri="{BB962C8B-B14F-4D97-AF65-F5344CB8AC3E}">
        <p14:creationId xmlns:p14="http://schemas.microsoft.com/office/powerpoint/2010/main" val="4195369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6-04-12 at 3.43.30 PM.png"/>
          <p:cNvPicPr>
            <a:picLocks noChangeAspect="1"/>
          </p:cNvPicPr>
          <p:nvPr/>
        </p:nvPicPr>
        <p:blipFill rotWithShape="1">
          <a:blip r:embed="rId3">
            <a:extLst>
              <a:ext uri="{28A0092B-C50C-407E-A947-70E740481C1C}">
                <a14:useLocalDpi xmlns:a14="http://schemas.microsoft.com/office/drawing/2010/main" val="0"/>
              </a:ext>
            </a:extLst>
          </a:blip>
          <a:srcRect t="4167"/>
          <a:stretch/>
        </p:blipFill>
        <p:spPr>
          <a:xfrm>
            <a:off x="6300278" y="1873363"/>
            <a:ext cx="5891722" cy="4341091"/>
          </a:xfrm>
          <a:prstGeom prst="rect">
            <a:avLst/>
          </a:prstGeom>
        </p:spPr>
      </p:pic>
      <p:sp>
        <p:nvSpPr>
          <p:cNvPr id="2" name="Title 1"/>
          <p:cNvSpPr>
            <a:spLocks noGrp="1"/>
          </p:cNvSpPr>
          <p:nvPr>
            <p:ph type="title"/>
          </p:nvPr>
        </p:nvSpPr>
        <p:spPr/>
        <p:txBody>
          <a:bodyPr/>
          <a:lstStyle/>
          <a:p>
            <a:pPr algn="ctr"/>
            <a:r>
              <a:rPr lang="en-US" dirty="0"/>
              <a:t>Planning and Evaluating In Practice </a:t>
            </a:r>
          </a:p>
        </p:txBody>
      </p:sp>
      <p:sp>
        <p:nvSpPr>
          <p:cNvPr id="3" name="Content Placeholder 2"/>
          <p:cNvSpPr>
            <a:spLocks noGrp="1"/>
          </p:cNvSpPr>
          <p:nvPr>
            <p:ph idx="1"/>
          </p:nvPr>
        </p:nvSpPr>
        <p:spPr>
          <a:xfrm>
            <a:off x="497720" y="1858434"/>
            <a:ext cx="6396779" cy="4023360"/>
          </a:xfrm>
        </p:spPr>
        <p:txBody>
          <a:bodyPr>
            <a:normAutofit fontScale="92500" lnSpcReduction="10000"/>
          </a:bodyPr>
          <a:lstStyle/>
          <a:p>
            <a:pPr marL="0" indent="0">
              <a:buNone/>
            </a:pPr>
            <a:r>
              <a:rPr lang="en-US" sz="2600" dirty="0"/>
              <a:t>IOM Suggested Guidelines:</a:t>
            </a:r>
          </a:p>
          <a:p>
            <a:pPr>
              <a:buFont typeface="Wingdings" charset="2"/>
              <a:buChar char="Ø"/>
            </a:pPr>
            <a:r>
              <a:rPr lang="en-US" sz="2600" dirty="0"/>
              <a:t>Ensure that consumer surveys are designed to be understandable and easy to complete, and offer and provide assistance in completing surveys.</a:t>
            </a:r>
          </a:p>
          <a:p>
            <a:pPr>
              <a:buFont typeface="Wingdings" charset="2"/>
              <a:buChar char="Ø"/>
            </a:pPr>
            <a:endParaRPr lang="en-US" sz="2600" dirty="0"/>
          </a:p>
          <a:p>
            <a:pPr>
              <a:buFont typeface="Wingdings" charset="2"/>
              <a:buChar char="Ø"/>
            </a:pPr>
            <a:r>
              <a:rPr lang="en-US" sz="2600" dirty="0"/>
              <a:t>Track and report communication failures and conduct root cause analysis to uncover and address systematic sources of error.</a:t>
            </a:r>
          </a:p>
          <a:p>
            <a:pPr marL="0" indent="0">
              <a:buNone/>
            </a:pPr>
            <a:r>
              <a:rPr lang="en-US" sz="3200" dirty="0">
                <a:solidFill>
                  <a:schemeClr val="accent1">
                    <a:lumMod val="75000"/>
                  </a:schemeClr>
                </a:solidFill>
              </a:rPr>
              <a:t>MCH Example: What practices could support this in Head Start?</a:t>
            </a:r>
          </a:p>
          <a:p>
            <a:endParaRPr lang="en-US" i="1" dirty="0"/>
          </a:p>
        </p:txBody>
      </p:sp>
      <p:sp>
        <p:nvSpPr>
          <p:cNvPr id="6" name="Oval 5"/>
          <p:cNvSpPr/>
          <p:nvPr/>
        </p:nvSpPr>
        <p:spPr>
          <a:xfrm>
            <a:off x="9535734" y="4291895"/>
            <a:ext cx="799206" cy="427001"/>
          </a:xfrm>
          <a:prstGeom prst="ellipse">
            <a:avLst/>
          </a:prstGeom>
          <a:solidFill>
            <a:schemeClr val="bg1">
              <a:alpha val="0"/>
            </a:schemeClr>
          </a:solidFill>
          <a:ln w="76200" cmpd="sng">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18373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Attribute 3</a:t>
            </a:r>
          </a:p>
        </p:txBody>
      </p:sp>
      <p:sp>
        <p:nvSpPr>
          <p:cNvPr id="3" name="Content Placeholder 2"/>
          <p:cNvSpPr>
            <a:spLocks noGrp="1"/>
          </p:cNvSpPr>
          <p:nvPr>
            <p:ph idx="1"/>
          </p:nvPr>
        </p:nvSpPr>
        <p:spPr>
          <a:xfrm>
            <a:off x="1097280" y="1845733"/>
            <a:ext cx="4534263" cy="4090371"/>
          </a:xfrm>
        </p:spPr>
        <p:txBody>
          <a:bodyPr>
            <a:normAutofit/>
          </a:bodyPr>
          <a:lstStyle/>
          <a:p>
            <a:pPr marL="0" indent="0">
              <a:buNone/>
            </a:pPr>
            <a:r>
              <a:rPr lang="en-US" sz="4000" dirty="0">
                <a:effectLst/>
              </a:rPr>
              <a:t>Prepares the workforce to be health literate and monitors progress.</a:t>
            </a:r>
            <a:endParaRPr lang="en-US" sz="40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1222" y="1845733"/>
            <a:ext cx="5181519" cy="3449411"/>
          </a:xfrm>
          <a:prstGeom prst="rect">
            <a:avLst/>
          </a:prstGeom>
        </p:spPr>
      </p:pic>
    </p:spTree>
    <p:extLst>
      <p:ext uri="{BB962C8B-B14F-4D97-AF65-F5344CB8AC3E}">
        <p14:creationId xmlns:p14="http://schemas.microsoft.com/office/powerpoint/2010/main" val="1410312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Template Guidelines</a:t>
            </a:r>
          </a:p>
        </p:txBody>
      </p:sp>
      <p:sp>
        <p:nvSpPr>
          <p:cNvPr id="3" name="Content Placeholder 2"/>
          <p:cNvSpPr>
            <a:spLocks noGrp="1"/>
          </p:cNvSpPr>
          <p:nvPr>
            <p:ph idx="1"/>
          </p:nvPr>
        </p:nvSpPr>
        <p:spPr>
          <a:xfrm>
            <a:off x="1097280" y="1845734"/>
            <a:ext cx="7215294" cy="4023360"/>
          </a:xfrm>
        </p:spPr>
        <p:txBody>
          <a:bodyPr>
            <a:normAutofit lnSpcReduction="10000"/>
          </a:bodyPr>
          <a:lstStyle/>
          <a:p>
            <a:pPr>
              <a:spcAft>
                <a:spcPts val="600"/>
              </a:spcAft>
            </a:pPr>
            <a:r>
              <a:rPr lang="en-US" altLang="en-US" i="1" dirty="0"/>
              <a:t>The following slides may be used to explain and discuss the Health Literacy in Maternal and Child Health assignment and how it can be used in your classroom.</a:t>
            </a:r>
          </a:p>
          <a:p>
            <a:pPr>
              <a:spcAft>
                <a:spcPts val="600"/>
              </a:spcAft>
            </a:pPr>
            <a:r>
              <a:rPr lang="en-US" altLang="en-US" i="1" dirty="0"/>
              <a:t>This presentation can be used in its entirety or adapted as desired. Slides can be added, </a:t>
            </a:r>
            <a:r>
              <a:rPr lang="en-US" altLang="en-US" i="1" dirty="0" smtClean="0"/>
              <a:t>deleted, </a:t>
            </a:r>
            <a:r>
              <a:rPr lang="en-US" altLang="en-US" i="1" dirty="0"/>
              <a:t>or changed to meet the needs of your class. </a:t>
            </a:r>
          </a:p>
          <a:p>
            <a:pPr>
              <a:spcAft>
                <a:spcPts val="600"/>
              </a:spcAft>
            </a:pPr>
            <a:r>
              <a:rPr lang="en-US" altLang="en-US" i="1" dirty="0"/>
              <a:t>This presentation and the attached assignment is suggested for use by both introductory and special topic Maternal and Child Health courses. </a:t>
            </a:r>
          </a:p>
          <a:p>
            <a:pPr>
              <a:spcAft>
                <a:spcPts val="600"/>
              </a:spcAft>
            </a:pPr>
            <a:r>
              <a:rPr lang="en-US" altLang="en-US" i="1" dirty="0"/>
              <a:t>The creation of this toolkit was funded by the Association of Teachers of Maternal and Child Health and assembled by a team at the University of South Florida.</a:t>
            </a:r>
          </a:p>
          <a:p>
            <a:pPr>
              <a:spcAft>
                <a:spcPts val="600"/>
              </a:spcAft>
            </a:pPr>
            <a:endParaRPr lang="en-US" altLang="en-US" i="1"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2574" y="2435861"/>
            <a:ext cx="2843106" cy="2843106"/>
          </a:xfrm>
          <a:prstGeom prst="rect">
            <a:avLst/>
          </a:prstGeom>
        </p:spPr>
      </p:pic>
    </p:spTree>
    <p:extLst>
      <p:ext uri="{BB962C8B-B14F-4D97-AF65-F5344CB8AC3E}">
        <p14:creationId xmlns:p14="http://schemas.microsoft.com/office/powerpoint/2010/main" val="11970904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6-04-12 at 3.43.30 PM.png"/>
          <p:cNvPicPr>
            <a:picLocks noChangeAspect="1"/>
          </p:cNvPicPr>
          <p:nvPr/>
        </p:nvPicPr>
        <p:blipFill rotWithShape="1">
          <a:blip r:embed="rId3">
            <a:extLst>
              <a:ext uri="{28A0092B-C50C-407E-A947-70E740481C1C}">
                <a14:useLocalDpi xmlns:a14="http://schemas.microsoft.com/office/drawing/2010/main" val="0"/>
              </a:ext>
            </a:extLst>
          </a:blip>
          <a:srcRect t="4167"/>
          <a:stretch/>
        </p:blipFill>
        <p:spPr>
          <a:xfrm>
            <a:off x="6300278" y="1784753"/>
            <a:ext cx="5891722" cy="4341091"/>
          </a:xfrm>
          <a:prstGeom prst="rect">
            <a:avLst/>
          </a:prstGeom>
        </p:spPr>
      </p:pic>
      <p:sp>
        <p:nvSpPr>
          <p:cNvPr id="2" name="Title 1"/>
          <p:cNvSpPr>
            <a:spLocks noGrp="1"/>
          </p:cNvSpPr>
          <p:nvPr>
            <p:ph type="title"/>
          </p:nvPr>
        </p:nvSpPr>
        <p:spPr/>
        <p:txBody>
          <a:bodyPr/>
          <a:lstStyle/>
          <a:p>
            <a:pPr algn="ctr"/>
            <a:r>
              <a:rPr lang="en-US" dirty="0"/>
              <a:t>Workforce Preparation In Practice</a:t>
            </a:r>
          </a:p>
        </p:txBody>
      </p:sp>
      <p:sp>
        <p:nvSpPr>
          <p:cNvPr id="3" name="Content Placeholder 2"/>
          <p:cNvSpPr>
            <a:spLocks noGrp="1"/>
          </p:cNvSpPr>
          <p:nvPr>
            <p:ph idx="1"/>
          </p:nvPr>
        </p:nvSpPr>
        <p:spPr>
          <a:xfrm>
            <a:off x="514884" y="1845734"/>
            <a:ext cx="6590501" cy="4023360"/>
          </a:xfrm>
        </p:spPr>
        <p:txBody>
          <a:bodyPr>
            <a:normAutofit fontScale="92500" lnSpcReduction="20000"/>
          </a:bodyPr>
          <a:lstStyle/>
          <a:p>
            <a:pPr marL="0" indent="0">
              <a:buNone/>
            </a:pPr>
            <a:r>
              <a:rPr lang="en-US" sz="2600" dirty="0"/>
              <a:t>IOM Suggested Guidelines:</a:t>
            </a:r>
          </a:p>
          <a:p>
            <a:pPr>
              <a:buFont typeface="Wingdings" charset="2"/>
              <a:buChar char="Ø"/>
            </a:pPr>
            <a:r>
              <a:rPr lang="en-US" sz="2600" dirty="0"/>
              <a:t>Hire diverse workforce with expertise in health literacy.</a:t>
            </a:r>
          </a:p>
          <a:p>
            <a:pPr>
              <a:buFont typeface="Wingdings" charset="2"/>
              <a:buChar char="Ø"/>
            </a:pPr>
            <a:endParaRPr lang="en-US" sz="2600" dirty="0"/>
          </a:p>
          <a:p>
            <a:pPr>
              <a:buFont typeface="Wingdings" charset="2"/>
              <a:buChar char="Ø"/>
            </a:pPr>
            <a:r>
              <a:rPr lang="en-US" sz="2600" dirty="0"/>
              <a:t>Evaluate health literacy skills of staff on an on-going basis, provide training to those who do not meet standards of excellence, and evaluate the impact of the training.</a:t>
            </a:r>
          </a:p>
          <a:p>
            <a:pPr marL="0" indent="0">
              <a:buNone/>
            </a:pPr>
            <a:endParaRPr lang="en-US" dirty="0"/>
          </a:p>
          <a:p>
            <a:r>
              <a:rPr lang="en-US" sz="3200" dirty="0">
                <a:solidFill>
                  <a:schemeClr val="accent1">
                    <a:lumMod val="75000"/>
                  </a:schemeClr>
                </a:solidFill>
              </a:rPr>
              <a:t>MCH Example: How could this be implemented in </a:t>
            </a:r>
            <a:r>
              <a:rPr lang="en-US" sz="3200" dirty="0" smtClean="0">
                <a:solidFill>
                  <a:schemeClr val="accent1">
                    <a:lumMod val="75000"/>
                  </a:schemeClr>
                </a:solidFill>
              </a:rPr>
              <a:t>a </a:t>
            </a:r>
            <a:r>
              <a:rPr lang="en-US" sz="3200" dirty="0">
                <a:solidFill>
                  <a:schemeClr val="accent1">
                    <a:lumMod val="75000"/>
                  </a:schemeClr>
                </a:solidFill>
              </a:rPr>
              <a:t>dental clinic?</a:t>
            </a:r>
          </a:p>
        </p:txBody>
      </p:sp>
      <p:sp>
        <p:nvSpPr>
          <p:cNvPr id="6" name="Oval 5"/>
          <p:cNvSpPr/>
          <p:nvPr/>
        </p:nvSpPr>
        <p:spPr>
          <a:xfrm>
            <a:off x="10072188" y="4204305"/>
            <a:ext cx="799206" cy="427001"/>
          </a:xfrm>
          <a:prstGeom prst="ellipse">
            <a:avLst/>
          </a:prstGeom>
          <a:solidFill>
            <a:schemeClr val="bg1">
              <a:alpha val="0"/>
            </a:schemeClr>
          </a:solidFill>
          <a:ln w="76200" cmpd="sng">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98116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Attribute 4</a:t>
            </a:r>
          </a:p>
        </p:txBody>
      </p:sp>
      <p:sp>
        <p:nvSpPr>
          <p:cNvPr id="3" name="Content Placeholder 2"/>
          <p:cNvSpPr>
            <a:spLocks noGrp="1"/>
          </p:cNvSpPr>
          <p:nvPr>
            <p:ph idx="1"/>
          </p:nvPr>
        </p:nvSpPr>
        <p:spPr>
          <a:xfrm>
            <a:off x="1097281" y="1845734"/>
            <a:ext cx="5100320" cy="4023360"/>
          </a:xfrm>
        </p:spPr>
        <p:txBody>
          <a:bodyPr>
            <a:normAutofit/>
          </a:bodyPr>
          <a:lstStyle/>
          <a:p>
            <a:pPr marL="0" indent="0">
              <a:buNone/>
            </a:pPr>
            <a:r>
              <a:rPr lang="en-US" sz="4000" dirty="0">
                <a:effectLst/>
              </a:rPr>
              <a:t>Includes populations served in the design, implementation, and evaluation of health information and services. </a:t>
            </a:r>
            <a:endParaRPr lang="en-US" sz="40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7475" y="1906652"/>
            <a:ext cx="5198205" cy="3901523"/>
          </a:xfrm>
          <a:prstGeom prst="rect">
            <a:avLst/>
          </a:prstGeom>
        </p:spPr>
      </p:pic>
    </p:spTree>
    <p:extLst>
      <p:ext uri="{BB962C8B-B14F-4D97-AF65-F5344CB8AC3E}">
        <p14:creationId xmlns:p14="http://schemas.microsoft.com/office/powerpoint/2010/main" val="42295173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Including Consumers In Practice</a:t>
            </a:r>
          </a:p>
        </p:txBody>
      </p:sp>
      <p:pic>
        <p:nvPicPr>
          <p:cNvPr id="4" name="Picture 3" descr="Screen Shot 2016-04-12 at 3.43.30 PM.png"/>
          <p:cNvPicPr>
            <a:picLocks noChangeAspect="1"/>
          </p:cNvPicPr>
          <p:nvPr/>
        </p:nvPicPr>
        <p:blipFill rotWithShape="1">
          <a:blip r:embed="rId3">
            <a:extLst>
              <a:ext uri="{28A0092B-C50C-407E-A947-70E740481C1C}">
                <a14:useLocalDpi xmlns:a14="http://schemas.microsoft.com/office/drawing/2010/main" val="0"/>
              </a:ext>
            </a:extLst>
          </a:blip>
          <a:srcRect t="4167"/>
          <a:stretch/>
        </p:blipFill>
        <p:spPr>
          <a:xfrm>
            <a:off x="6300278" y="1784753"/>
            <a:ext cx="5891722" cy="4341091"/>
          </a:xfrm>
          <a:prstGeom prst="rect">
            <a:avLst/>
          </a:prstGeom>
        </p:spPr>
      </p:pic>
      <p:sp>
        <p:nvSpPr>
          <p:cNvPr id="3" name="Content Placeholder 2"/>
          <p:cNvSpPr>
            <a:spLocks noGrp="1"/>
          </p:cNvSpPr>
          <p:nvPr>
            <p:ph idx="1"/>
          </p:nvPr>
        </p:nvSpPr>
        <p:spPr>
          <a:xfrm>
            <a:off x="446232" y="1845734"/>
            <a:ext cx="6195758" cy="4023360"/>
          </a:xfrm>
        </p:spPr>
        <p:txBody>
          <a:bodyPr>
            <a:normAutofit fontScale="92500" lnSpcReduction="10000"/>
          </a:bodyPr>
          <a:lstStyle/>
          <a:p>
            <a:pPr marL="0" indent="0">
              <a:buNone/>
            </a:pPr>
            <a:r>
              <a:rPr lang="en-US" sz="2600" dirty="0"/>
              <a:t>IOM Suggested Guidelines:</a:t>
            </a:r>
          </a:p>
          <a:p>
            <a:pPr>
              <a:buFont typeface="Wingdings" charset="2"/>
              <a:buChar char="Ø"/>
            </a:pPr>
            <a:r>
              <a:rPr lang="en-US" sz="2600" dirty="0"/>
              <a:t>Include members of the population they serve in governing bodies.</a:t>
            </a:r>
          </a:p>
          <a:p>
            <a:pPr marL="0" indent="0">
              <a:buNone/>
            </a:pPr>
            <a:endParaRPr lang="en-US" sz="2600" dirty="0"/>
          </a:p>
          <a:p>
            <a:pPr>
              <a:buFont typeface="Wingdings" charset="2"/>
              <a:buChar char="Ø"/>
            </a:pPr>
            <a:r>
              <a:rPr lang="en-US" sz="2600" dirty="0"/>
              <a:t>Obtain and incorporate feedback on health information and services from individuals who use them.</a:t>
            </a:r>
          </a:p>
          <a:p>
            <a:pPr marL="0" indent="0">
              <a:buNone/>
            </a:pPr>
            <a:endParaRPr lang="en-US" dirty="0"/>
          </a:p>
          <a:p>
            <a:pPr marL="0" indent="0">
              <a:buNone/>
            </a:pPr>
            <a:r>
              <a:rPr lang="en-US" sz="3200" dirty="0">
                <a:solidFill>
                  <a:schemeClr val="accent1">
                    <a:lumMod val="75000"/>
                  </a:schemeClr>
                </a:solidFill>
              </a:rPr>
              <a:t>MCH Example: How could this be practiced in a family planning clinic?</a:t>
            </a:r>
          </a:p>
        </p:txBody>
      </p:sp>
      <p:sp>
        <p:nvSpPr>
          <p:cNvPr id="6" name="Oval 5"/>
          <p:cNvSpPr/>
          <p:nvPr/>
        </p:nvSpPr>
        <p:spPr>
          <a:xfrm>
            <a:off x="8648944" y="4598459"/>
            <a:ext cx="799206" cy="427001"/>
          </a:xfrm>
          <a:prstGeom prst="ellipse">
            <a:avLst/>
          </a:prstGeom>
          <a:solidFill>
            <a:schemeClr val="bg1">
              <a:alpha val="0"/>
            </a:schemeClr>
          </a:solidFill>
          <a:ln w="76200" cmpd="sng">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9677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Attribute 5</a:t>
            </a:r>
          </a:p>
        </p:txBody>
      </p:sp>
      <p:sp>
        <p:nvSpPr>
          <p:cNvPr id="3" name="Content Placeholder 2"/>
          <p:cNvSpPr>
            <a:spLocks noGrp="1"/>
          </p:cNvSpPr>
          <p:nvPr>
            <p:ph idx="1"/>
          </p:nvPr>
        </p:nvSpPr>
        <p:spPr>
          <a:xfrm>
            <a:off x="1097280" y="1845734"/>
            <a:ext cx="4781006" cy="4023360"/>
          </a:xfrm>
        </p:spPr>
        <p:txBody>
          <a:bodyPr>
            <a:normAutofit/>
          </a:bodyPr>
          <a:lstStyle/>
          <a:p>
            <a:pPr marL="0" indent="0">
              <a:buNone/>
            </a:pPr>
            <a:r>
              <a:rPr lang="en-US" sz="4000" dirty="0"/>
              <a:t>Meets the needs of populations with a range of health literacy skills while avoiding stigmatization.</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2459" y="1920476"/>
            <a:ext cx="4731656" cy="4178053"/>
          </a:xfrm>
          <a:prstGeom prst="rect">
            <a:avLst/>
          </a:prstGeom>
        </p:spPr>
      </p:pic>
    </p:spTree>
    <p:extLst>
      <p:ext uri="{BB962C8B-B14F-4D97-AF65-F5344CB8AC3E}">
        <p14:creationId xmlns:p14="http://schemas.microsoft.com/office/powerpoint/2010/main" val="30840059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6-04-12 at 3.43.30 PM.png"/>
          <p:cNvPicPr>
            <a:picLocks noChangeAspect="1"/>
          </p:cNvPicPr>
          <p:nvPr/>
        </p:nvPicPr>
        <p:blipFill rotWithShape="1">
          <a:blip r:embed="rId3">
            <a:extLst>
              <a:ext uri="{28A0092B-C50C-407E-A947-70E740481C1C}">
                <a14:useLocalDpi xmlns:a14="http://schemas.microsoft.com/office/drawing/2010/main" val="0"/>
              </a:ext>
            </a:extLst>
          </a:blip>
          <a:srcRect t="4167"/>
          <a:stretch/>
        </p:blipFill>
        <p:spPr>
          <a:xfrm>
            <a:off x="6300278" y="1784753"/>
            <a:ext cx="5891722" cy="4341091"/>
          </a:xfrm>
          <a:prstGeom prst="rect">
            <a:avLst/>
          </a:prstGeom>
        </p:spPr>
      </p:pic>
      <p:sp>
        <p:nvSpPr>
          <p:cNvPr id="2" name="Title 1"/>
          <p:cNvSpPr>
            <a:spLocks noGrp="1"/>
          </p:cNvSpPr>
          <p:nvPr>
            <p:ph type="title"/>
          </p:nvPr>
        </p:nvSpPr>
        <p:spPr>
          <a:xfrm>
            <a:off x="1097280" y="303764"/>
            <a:ext cx="10058400" cy="1450757"/>
          </a:xfrm>
        </p:spPr>
        <p:txBody>
          <a:bodyPr/>
          <a:lstStyle/>
          <a:p>
            <a:pPr algn="ctr"/>
            <a:r>
              <a:rPr lang="en-US" dirty="0"/>
              <a:t>Meeting Needs In Practice</a:t>
            </a:r>
          </a:p>
        </p:txBody>
      </p:sp>
      <p:sp>
        <p:nvSpPr>
          <p:cNvPr id="3" name="Content Placeholder 2"/>
          <p:cNvSpPr>
            <a:spLocks noGrp="1"/>
          </p:cNvSpPr>
          <p:nvPr>
            <p:ph idx="1"/>
          </p:nvPr>
        </p:nvSpPr>
        <p:spPr>
          <a:xfrm>
            <a:off x="463394" y="1845734"/>
            <a:ext cx="6195759" cy="4023360"/>
          </a:xfrm>
        </p:spPr>
        <p:txBody>
          <a:bodyPr>
            <a:normAutofit fontScale="92500" lnSpcReduction="10000"/>
          </a:bodyPr>
          <a:lstStyle/>
          <a:p>
            <a:pPr marL="0" indent="0">
              <a:buNone/>
            </a:pPr>
            <a:r>
              <a:rPr lang="en-US" sz="2600" dirty="0"/>
              <a:t>IOM Suggested Guidelines:</a:t>
            </a:r>
          </a:p>
          <a:p>
            <a:pPr>
              <a:buFont typeface="Wingdings" charset="2"/>
              <a:buChar char="Ø"/>
            </a:pPr>
            <a:r>
              <a:rPr lang="en-US" sz="2600" dirty="0"/>
              <a:t>Create an environment that is welcoming and does not impose high literacy </a:t>
            </a:r>
            <a:r>
              <a:rPr lang="en-US" sz="2600" dirty="0" smtClean="0"/>
              <a:t>demands.</a:t>
            </a:r>
            <a:endParaRPr lang="en-US" sz="2600" dirty="0"/>
          </a:p>
          <a:p>
            <a:pPr marL="0" indent="0">
              <a:buNone/>
            </a:pPr>
            <a:endParaRPr lang="en-US" sz="2600" dirty="0"/>
          </a:p>
          <a:p>
            <a:pPr>
              <a:buFont typeface="Wingdings" charset="2"/>
              <a:buChar char="Ø"/>
            </a:pPr>
            <a:r>
              <a:rPr lang="en-US" sz="2600" dirty="0"/>
              <a:t>Use written information to reinforce spoken communication and provide alternative to written </a:t>
            </a:r>
            <a:r>
              <a:rPr lang="en-US" sz="2600" dirty="0" smtClean="0"/>
              <a:t>materials.</a:t>
            </a:r>
            <a:endParaRPr lang="en-US" sz="2600" dirty="0"/>
          </a:p>
          <a:p>
            <a:pPr>
              <a:buFont typeface="Wingdings" charset="2"/>
              <a:buChar char="Ø"/>
            </a:pPr>
            <a:endParaRPr lang="en-US" i="1" dirty="0"/>
          </a:p>
          <a:p>
            <a:pPr marL="0" indent="0">
              <a:buNone/>
            </a:pPr>
            <a:r>
              <a:rPr lang="en-US" sz="3200" dirty="0">
                <a:solidFill>
                  <a:schemeClr val="accent1">
                    <a:lumMod val="75000"/>
                  </a:schemeClr>
                </a:solidFill>
              </a:rPr>
              <a:t>MCH Example: How could this be implemented in a pediatrician’s office?</a:t>
            </a:r>
          </a:p>
        </p:txBody>
      </p:sp>
      <p:sp>
        <p:nvSpPr>
          <p:cNvPr id="6" name="Oval 5"/>
          <p:cNvSpPr/>
          <p:nvPr/>
        </p:nvSpPr>
        <p:spPr>
          <a:xfrm>
            <a:off x="9294877" y="4521817"/>
            <a:ext cx="799206" cy="427001"/>
          </a:xfrm>
          <a:prstGeom prst="ellipse">
            <a:avLst/>
          </a:prstGeom>
          <a:solidFill>
            <a:schemeClr val="bg1">
              <a:alpha val="0"/>
            </a:schemeClr>
          </a:solidFill>
          <a:ln w="76200" cmpd="sng">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44364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Attribute 6</a:t>
            </a:r>
          </a:p>
        </p:txBody>
      </p:sp>
      <p:sp>
        <p:nvSpPr>
          <p:cNvPr id="3" name="Content Placeholder 2"/>
          <p:cNvSpPr>
            <a:spLocks noGrp="1"/>
          </p:cNvSpPr>
          <p:nvPr>
            <p:ph idx="1"/>
          </p:nvPr>
        </p:nvSpPr>
        <p:spPr>
          <a:xfrm>
            <a:off x="1097280" y="1845734"/>
            <a:ext cx="5419633" cy="4023360"/>
          </a:xfrm>
        </p:spPr>
        <p:txBody>
          <a:bodyPr>
            <a:normAutofit/>
          </a:bodyPr>
          <a:lstStyle/>
          <a:p>
            <a:pPr marL="0" indent="0">
              <a:buNone/>
            </a:pPr>
            <a:r>
              <a:rPr lang="en-US" sz="4000" dirty="0"/>
              <a:t>Uses health literacy strategies in interpersonal communications and confirms un</a:t>
            </a:r>
            <a:r>
              <a:rPr lang="en-US" sz="4000" dirty="0">
                <a:effectLst/>
              </a:rPr>
              <a:t>derstanding at all points of contact. </a:t>
            </a:r>
            <a:endParaRPr lang="en-US" sz="40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8879" y="1845734"/>
            <a:ext cx="2793110" cy="4177695"/>
          </a:xfrm>
          <a:prstGeom prst="rect">
            <a:avLst/>
          </a:prstGeom>
        </p:spPr>
      </p:pic>
    </p:spTree>
    <p:extLst>
      <p:ext uri="{BB962C8B-B14F-4D97-AF65-F5344CB8AC3E}">
        <p14:creationId xmlns:p14="http://schemas.microsoft.com/office/powerpoint/2010/main" val="13602237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Communication In Practice</a:t>
            </a:r>
          </a:p>
        </p:txBody>
      </p:sp>
      <p:pic>
        <p:nvPicPr>
          <p:cNvPr id="4" name="Picture 3" descr="Screen Shot 2016-04-12 at 3.43.30 PM.png"/>
          <p:cNvPicPr>
            <a:picLocks noChangeAspect="1"/>
          </p:cNvPicPr>
          <p:nvPr/>
        </p:nvPicPr>
        <p:blipFill rotWithShape="1">
          <a:blip r:embed="rId3">
            <a:extLst>
              <a:ext uri="{28A0092B-C50C-407E-A947-70E740481C1C}">
                <a14:useLocalDpi xmlns:a14="http://schemas.microsoft.com/office/drawing/2010/main" val="0"/>
              </a:ext>
            </a:extLst>
          </a:blip>
          <a:srcRect t="4167"/>
          <a:stretch/>
        </p:blipFill>
        <p:spPr>
          <a:xfrm>
            <a:off x="6300278" y="1784753"/>
            <a:ext cx="5891722" cy="4341091"/>
          </a:xfrm>
          <a:prstGeom prst="rect">
            <a:avLst/>
          </a:prstGeom>
        </p:spPr>
      </p:pic>
      <p:sp>
        <p:nvSpPr>
          <p:cNvPr id="3" name="Content Placeholder 2"/>
          <p:cNvSpPr>
            <a:spLocks noGrp="1"/>
          </p:cNvSpPr>
          <p:nvPr>
            <p:ph idx="1"/>
          </p:nvPr>
        </p:nvSpPr>
        <p:spPr>
          <a:xfrm>
            <a:off x="443010" y="1845734"/>
            <a:ext cx="6387771" cy="4023360"/>
          </a:xfrm>
        </p:spPr>
        <p:txBody>
          <a:bodyPr>
            <a:normAutofit/>
          </a:bodyPr>
          <a:lstStyle/>
          <a:p>
            <a:pPr marL="0" indent="0">
              <a:buNone/>
            </a:pPr>
            <a:r>
              <a:rPr lang="en-US" sz="2400" dirty="0"/>
              <a:t>IOM Suggested Guidelines:</a:t>
            </a:r>
          </a:p>
          <a:p>
            <a:pPr>
              <a:buFont typeface="Wingdings" charset="2"/>
              <a:buChar char="Ø"/>
            </a:pPr>
            <a:r>
              <a:rPr lang="en-US" sz="2400" dirty="0"/>
              <a:t>Allow adequate time for all </a:t>
            </a:r>
            <a:r>
              <a:rPr lang="en-US" sz="2400" dirty="0" smtClean="0"/>
              <a:t>interactions.</a:t>
            </a:r>
            <a:endParaRPr lang="en-US" sz="2400" dirty="0"/>
          </a:p>
          <a:p>
            <a:pPr>
              <a:buFont typeface="Wingdings" charset="2"/>
              <a:buChar char="Ø"/>
            </a:pPr>
            <a:endParaRPr lang="en-US" sz="2400" dirty="0"/>
          </a:p>
          <a:p>
            <a:pPr>
              <a:buFont typeface="Wingdings" charset="2"/>
              <a:buChar char="Ø"/>
            </a:pPr>
            <a:r>
              <a:rPr lang="en-US" sz="2400" dirty="0"/>
              <a:t>Plan for and provide language </a:t>
            </a:r>
            <a:r>
              <a:rPr lang="en-US" sz="2400" dirty="0" smtClean="0"/>
              <a:t>assistance.</a:t>
            </a:r>
            <a:endParaRPr lang="en-US" sz="2400" dirty="0"/>
          </a:p>
          <a:p>
            <a:pPr marL="0" indent="0">
              <a:buNone/>
            </a:pPr>
            <a:endParaRPr lang="en-US" sz="2400" i="1" dirty="0"/>
          </a:p>
          <a:p>
            <a:pPr marL="0" indent="0">
              <a:buNone/>
            </a:pPr>
            <a:r>
              <a:rPr lang="en-US" sz="3200" dirty="0">
                <a:solidFill>
                  <a:schemeClr val="accent1">
                    <a:lumMod val="75000"/>
                  </a:schemeClr>
                </a:solidFill>
              </a:rPr>
              <a:t>MCH Example: How could these standards impact an interaction at a pediatric specialist provider?</a:t>
            </a:r>
            <a:endParaRPr lang="en-US" i="1" dirty="0"/>
          </a:p>
          <a:p>
            <a:endParaRPr lang="en-US" dirty="0"/>
          </a:p>
        </p:txBody>
      </p:sp>
      <p:sp>
        <p:nvSpPr>
          <p:cNvPr id="6" name="Oval 5"/>
          <p:cNvSpPr/>
          <p:nvPr/>
        </p:nvSpPr>
        <p:spPr>
          <a:xfrm>
            <a:off x="9842279" y="4488972"/>
            <a:ext cx="799206" cy="427001"/>
          </a:xfrm>
          <a:prstGeom prst="ellipse">
            <a:avLst/>
          </a:prstGeom>
          <a:solidFill>
            <a:schemeClr val="bg1">
              <a:alpha val="0"/>
            </a:schemeClr>
          </a:solidFill>
          <a:ln w="76200" cmpd="sng">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00840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Attribute 7</a:t>
            </a:r>
          </a:p>
        </p:txBody>
      </p:sp>
      <p:sp>
        <p:nvSpPr>
          <p:cNvPr id="3" name="Content Placeholder 2"/>
          <p:cNvSpPr>
            <a:spLocks noGrp="1"/>
          </p:cNvSpPr>
          <p:nvPr>
            <p:ph idx="1"/>
          </p:nvPr>
        </p:nvSpPr>
        <p:spPr>
          <a:xfrm>
            <a:off x="1097280" y="1845734"/>
            <a:ext cx="4969691" cy="4023360"/>
          </a:xfrm>
        </p:spPr>
        <p:txBody>
          <a:bodyPr>
            <a:normAutofit/>
          </a:bodyPr>
          <a:lstStyle/>
          <a:p>
            <a:pPr marL="0" indent="0">
              <a:buNone/>
            </a:pPr>
            <a:r>
              <a:rPr lang="en-US" sz="4000" dirty="0"/>
              <a:t>Provides easy access to health information and services and navigation assistance. </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1581" b="26897"/>
          <a:stretch/>
        </p:blipFill>
        <p:spPr>
          <a:xfrm>
            <a:off x="6516912" y="1845734"/>
            <a:ext cx="3614059" cy="4038131"/>
          </a:xfrm>
          <a:prstGeom prst="rect">
            <a:avLst/>
          </a:prstGeom>
        </p:spPr>
      </p:pic>
    </p:spTree>
    <p:extLst>
      <p:ext uri="{BB962C8B-B14F-4D97-AF65-F5344CB8AC3E}">
        <p14:creationId xmlns:p14="http://schemas.microsoft.com/office/powerpoint/2010/main" val="39045265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Ensuring Access In Practice</a:t>
            </a:r>
          </a:p>
        </p:txBody>
      </p:sp>
      <p:sp>
        <p:nvSpPr>
          <p:cNvPr id="3" name="Content Placeholder 2"/>
          <p:cNvSpPr>
            <a:spLocks noGrp="1"/>
          </p:cNvSpPr>
          <p:nvPr>
            <p:ph idx="1"/>
          </p:nvPr>
        </p:nvSpPr>
        <p:spPr>
          <a:xfrm>
            <a:off x="583533" y="1845734"/>
            <a:ext cx="5818179" cy="4023360"/>
          </a:xfrm>
        </p:spPr>
        <p:txBody>
          <a:bodyPr>
            <a:normAutofit fontScale="92500" lnSpcReduction="20000"/>
          </a:bodyPr>
          <a:lstStyle/>
          <a:p>
            <a:pPr marL="0" indent="0">
              <a:buNone/>
            </a:pPr>
            <a:r>
              <a:rPr lang="en-US" sz="2600" dirty="0"/>
              <a:t>IOM Suggested Guidelines:</a:t>
            </a:r>
          </a:p>
          <a:p>
            <a:pPr>
              <a:buFont typeface="Wingdings" charset="2"/>
              <a:buChar char="Ø"/>
            </a:pPr>
            <a:r>
              <a:rPr lang="en-US" sz="2600" dirty="0"/>
              <a:t>Design health care facilities with features that help people find their </a:t>
            </a:r>
            <a:r>
              <a:rPr lang="en-US" sz="2600" dirty="0" smtClean="0"/>
              <a:t>way.</a:t>
            </a:r>
            <a:endParaRPr lang="en-US" sz="2600" dirty="0"/>
          </a:p>
          <a:p>
            <a:pPr>
              <a:buFont typeface="Wingdings" charset="2"/>
              <a:buChar char="Ø"/>
            </a:pPr>
            <a:endParaRPr lang="en-US" sz="2600" dirty="0"/>
          </a:p>
          <a:p>
            <a:pPr>
              <a:buFont typeface="Wingdings" charset="2"/>
              <a:buChar char="Ø"/>
            </a:pPr>
            <a:r>
              <a:rPr lang="en-US" sz="2600" dirty="0"/>
              <a:t>Do not rely on patients to relay information among care </a:t>
            </a:r>
            <a:r>
              <a:rPr lang="en-US" sz="2600" dirty="0" smtClean="0"/>
              <a:t>providers.</a:t>
            </a:r>
            <a:endParaRPr lang="en-US" sz="2600" dirty="0"/>
          </a:p>
          <a:p>
            <a:endParaRPr lang="en-US" i="1" dirty="0"/>
          </a:p>
          <a:p>
            <a:endParaRPr lang="en-US" i="1" dirty="0"/>
          </a:p>
          <a:p>
            <a:r>
              <a:rPr lang="en-US" sz="3200" dirty="0">
                <a:solidFill>
                  <a:schemeClr val="accent1">
                    <a:lumMod val="75000"/>
                  </a:schemeClr>
                </a:solidFill>
              </a:rPr>
              <a:t>MCH Example: What could this look like in a hospital?  </a:t>
            </a:r>
          </a:p>
        </p:txBody>
      </p:sp>
      <p:pic>
        <p:nvPicPr>
          <p:cNvPr id="4" name="Picture 3" descr="Screen Shot 2016-04-12 at 3.43.30 PM.png"/>
          <p:cNvPicPr>
            <a:picLocks noChangeAspect="1"/>
          </p:cNvPicPr>
          <p:nvPr/>
        </p:nvPicPr>
        <p:blipFill rotWithShape="1">
          <a:blip r:embed="rId3">
            <a:extLst>
              <a:ext uri="{28A0092B-C50C-407E-A947-70E740481C1C}">
                <a14:useLocalDpi xmlns:a14="http://schemas.microsoft.com/office/drawing/2010/main" val="0"/>
              </a:ext>
            </a:extLst>
          </a:blip>
          <a:srcRect t="4167"/>
          <a:stretch/>
        </p:blipFill>
        <p:spPr>
          <a:xfrm>
            <a:off x="6300278" y="1799522"/>
            <a:ext cx="5891722" cy="4341091"/>
          </a:xfrm>
          <a:prstGeom prst="rect">
            <a:avLst/>
          </a:prstGeom>
        </p:spPr>
      </p:pic>
      <p:sp>
        <p:nvSpPr>
          <p:cNvPr id="6" name="Oval 5"/>
          <p:cNvSpPr/>
          <p:nvPr/>
        </p:nvSpPr>
        <p:spPr>
          <a:xfrm>
            <a:off x="10345889" y="4510869"/>
            <a:ext cx="799206" cy="427001"/>
          </a:xfrm>
          <a:prstGeom prst="ellipse">
            <a:avLst/>
          </a:prstGeom>
          <a:solidFill>
            <a:schemeClr val="bg1">
              <a:alpha val="0"/>
            </a:schemeClr>
          </a:solidFill>
          <a:ln w="76200" cmpd="sng">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55200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Attribute 8</a:t>
            </a:r>
          </a:p>
        </p:txBody>
      </p:sp>
      <p:sp>
        <p:nvSpPr>
          <p:cNvPr id="3" name="Content Placeholder 2"/>
          <p:cNvSpPr>
            <a:spLocks noGrp="1"/>
          </p:cNvSpPr>
          <p:nvPr>
            <p:ph idx="1"/>
          </p:nvPr>
        </p:nvSpPr>
        <p:spPr>
          <a:xfrm>
            <a:off x="1097281" y="1845734"/>
            <a:ext cx="4606834" cy="4023360"/>
          </a:xfrm>
        </p:spPr>
        <p:txBody>
          <a:bodyPr>
            <a:normAutofit/>
          </a:bodyPr>
          <a:lstStyle/>
          <a:p>
            <a:pPr marL="0" indent="0">
              <a:buNone/>
            </a:pPr>
            <a:r>
              <a:rPr lang="en-US" sz="4000" dirty="0">
                <a:effectLst/>
              </a:rPr>
              <a:t>Designs and distributes print, audiovisual, and social media content that is easy to understand and act on. </a:t>
            </a:r>
            <a:endParaRPr lang="en-US" sz="4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4115" y="1845734"/>
            <a:ext cx="5573768" cy="3694612"/>
          </a:xfrm>
          <a:prstGeom prst="rect">
            <a:avLst/>
          </a:prstGeom>
        </p:spPr>
      </p:pic>
    </p:spTree>
    <p:extLst>
      <p:ext uri="{BB962C8B-B14F-4D97-AF65-F5344CB8AC3E}">
        <p14:creationId xmlns:p14="http://schemas.microsoft.com/office/powerpoint/2010/main" val="2887685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Setting the Stage</a:t>
            </a:r>
          </a:p>
        </p:txBody>
      </p:sp>
      <p:sp>
        <p:nvSpPr>
          <p:cNvPr id="4" name="Text Placeholder 3"/>
          <p:cNvSpPr>
            <a:spLocks noGrp="1"/>
          </p:cNvSpPr>
          <p:nvPr>
            <p:ph type="body" idx="1"/>
          </p:nvPr>
        </p:nvSpPr>
        <p:spPr/>
        <p:txBody>
          <a:bodyPr/>
          <a:lstStyle/>
          <a:p>
            <a:r>
              <a:rPr lang="en-US" dirty="0"/>
              <a:t>Maternal and child health</a:t>
            </a:r>
          </a:p>
        </p:txBody>
      </p:sp>
    </p:spTree>
    <p:extLst>
      <p:ext uri="{BB962C8B-B14F-4D97-AF65-F5344CB8AC3E}">
        <p14:creationId xmlns:p14="http://schemas.microsoft.com/office/powerpoint/2010/main" val="11669482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6-04-12 at 3.43.30 PM.png"/>
          <p:cNvPicPr>
            <a:picLocks noChangeAspect="1"/>
          </p:cNvPicPr>
          <p:nvPr/>
        </p:nvPicPr>
        <p:blipFill rotWithShape="1">
          <a:blip r:embed="rId3">
            <a:extLst>
              <a:ext uri="{28A0092B-C50C-407E-A947-70E740481C1C}">
                <a14:useLocalDpi xmlns:a14="http://schemas.microsoft.com/office/drawing/2010/main" val="0"/>
              </a:ext>
            </a:extLst>
          </a:blip>
          <a:srcRect t="4167"/>
          <a:stretch/>
        </p:blipFill>
        <p:spPr>
          <a:xfrm>
            <a:off x="6300278" y="1784753"/>
            <a:ext cx="5891722" cy="4341091"/>
          </a:xfrm>
          <a:prstGeom prst="rect">
            <a:avLst/>
          </a:prstGeom>
        </p:spPr>
      </p:pic>
      <p:sp>
        <p:nvSpPr>
          <p:cNvPr id="2" name="Title 1"/>
          <p:cNvSpPr>
            <a:spLocks noGrp="1"/>
          </p:cNvSpPr>
          <p:nvPr>
            <p:ph type="title"/>
          </p:nvPr>
        </p:nvSpPr>
        <p:spPr/>
        <p:txBody>
          <a:bodyPr/>
          <a:lstStyle/>
          <a:p>
            <a:pPr algn="ctr"/>
            <a:r>
              <a:rPr lang="en-US" dirty="0"/>
              <a:t>Material Design In Practice</a:t>
            </a:r>
          </a:p>
        </p:txBody>
      </p:sp>
      <p:sp>
        <p:nvSpPr>
          <p:cNvPr id="3" name="Content Placeholder 2"/>
          <p:cNvSpPr>
            <a:spLocks noGrp="1"/>
          </p:cNvSpPr>
          <p:nvPr>
            <p:ph idx="1"/>
          </p:nvPr>
        </p:nvSpPr>
        <p:spPr>
          <a:xfrm>
            <a:off x="446233" y="1845734"/>
            <a:ext cx="6716567" cy="1710266"/>
          </a:xfrm>
        </p:spPr>
        <p:txBody>
          <a:bodyPr>
            <a:normAutofit fontScale="92500" lnSpcReduction="10000"/>
          </a:bodyPr>
          <a:lstStyle/>
          <a:p>
            <a:pPr marL="0" indent="0">
              <a:buNone/>
            </a:pPr>
            <a:r>
              <a:rPr lang="en-US" sz="2400" dirty="0"/>
              <a:t>IOM Suggested Guidelines:</a:t>
            </a:r>
          </a:p>
          <a:p>
            <a:pPr>
              <a:buFont typeface="Wingdings" charset="2"/>
              <a:buChar char="Ø"/>
            </a:pPr>
            <a:r>
              <a:rPr lang="en-US" sz="2400" dirty="0"/>
              <a:t>Choose and create materials that make their purpose clear; use common words; focus on a limited number of messages; use simple visuals if they make the content more easily </a:t>
            </a:r>
            <a:r>
              <a:rPr lang="en-US" sz="2400" dirty="0" smtClean="0"/>
              <a:t>understood.</a:t>
            </a:r>
            <a:endParaRPr lang="en-US" sz="2400" dirty="0"/>
          </a:p>
        </p:txBody>
      </p:sp>
      <p:sp>
        <p:nvSpPr>
          <p:cNvPr id="6" name="TextBox 5"/>
          <p:cNvSpPr txBox="1"/>
          <p:nvPr/>
        </p:nvSpPr>
        <p:spPr>
          <a:xfrm>
            <a:off x="446233" y="3418727"/>
            <a:ext cx="7209626" cy="830997"/>
          </a:xfrm>
          <a:prstGeom prst="rect">
            <a:avLst/>
          </a:prstGeom>
          <a:noFill/>
        </p:spPr>
        <p:txBody>
          <a:bodyPr wrap="square" rtlCol="0">
            <a:spAutoFit/>
          </a:bodyPr>
          <a:lstStyle/>
          <a:p>
            <a:r>
              <a:rPr lang="en-US" sz="2400" dirty="0">
                <a:solidFill>
                  <a:schemeClr val="accent1">
                    <a:lumMod val="75000"/>
                  </a:schemeClr>
                </a:solidFill>
              </a:rPr>
              <a:t>MCH Example: What makes this WIC flyer a quality material?</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5665" y="4137007"/>
            <a:ext cx="4560815" cy="2105933"/>
          </a:xfrm>
          <a:prstGeom prst="rect">
            <a:avLst/>
          </a:prstGeom>
        </p:spPr>
      </p:pic>
      <p:sp>
        <p:nvSpPr>
          <p:cNvPr id="8" name="Oval 7"/>
          <p:cNvSpPr/>
          <p:nvPr/>
        </p:nvSpPr>
        <p:spPr>
          <a:xfrm>
            <a:off x="8922644" y="4894074"/>
            <a:ext cx="853946" cy="503641"/>
          </a:xfrm>
          <a:prstGeom prst="ellipse">
            <a:avLst/>
          </a:prstGeom>
          <a:solidFill>
            <a:schemeClr val="bg1">
              <a:alpha val="0"/>
            </a:schemeClr>
          </a:solidFill>
          <a:ln w="76200" cmpd="sng">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4292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Attribute 9</a:t>
            </a:r>
          </a:p>
        </p:txBody>
      </p:sp>
      <p:sp>
        <p:nvSpPr>
          <p:cNvPr id="3" name="Content Placeholder 2"/>
          <p:cNvSpPr>
            <a:spLocks noGrp="1"/>
          </p:cNvSpPr>
          <p:nvPr>
            <p:ph idx="1"/>
          </p:nvPr>
        </p:nvSpPr>
        <p:spPr>
          <a:xfrm>
            <a:off x="1097280" y="1845734"/>
            <a:ext cx="4859020" cy="3693161"/>
          </a:xfrm>
        </p:spPr>
        <p:txBody>
          <a:bodyPr>
            <a:normAutofit/>
          </a:bodyPr>
          <a:lstStyle/>
          <a:p>
            <a:pPr marL="0" indent="0">
              <a:buNone/>
            </a:pPr>
            <a:r>
              <a:rPr lang="en-US" sz="4000" dirty="0">
                <a:effectLst/>
              </a:rPr>
              <a:t>Addresses health literacy in high-risk situations, including care transitions and communications about medicines. </a:t>
            </a:r>
            <a:endParaRPr lang="en-US" sz="4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6480" y="1973158"/>
            <a:ext cx="5157468" cy="3438312"/>
          </a:xfrm>
          <a:prstGeom prst="rect">
            <a:avLst/>
          </a:prstGeom>
        </p:spPr>
      </p:pic>
    </p:spTree>
    <p:extLst>
      <p:ext uri="{BB962C8B-B14F-4D97-AF65-F5344CB8AC3E}">
        <p14:creationId xmlns:p14="http://schemas.microsoft.com/office/powerpoint/2010/main" val="23535141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6-04-12 at 3.43.30 PM.png"/>
          <p:cNvPicPr>
            <a:picLocks noChangeAspect="1"/>
          </p:cNvPicPr>
          <p:nvPr/>
        </p:nvPicPr>
        <p:blipFill rotWithShape="1">
          <a:blip r:embed="rId3">
            <a:extLst>
              <a:ext uri="{28A0092B-C50C-407E-A947-70E740481C1C}">
                <a14:useLocalDpi xmlns:a14="http://schemas.microsoft.com/office/drawing/2010/main" val="0"/>
              </a:ext>
            </a:extLst>
          </a:blip>
          <a:srcRect t="4167"/>
          <a:stretch/>
        </p:blipFill>
        <p:spPr>
          <a:xfrm>
            <a:off x="6196909" y="1829057"/>
            <a:ext cx="5891722" cy="4341091"/>
          </a:xfrm>
          <a:prstGeom prst="rect">
            <a:avLst/>
          </a:prstGeom>
        </p:spPr>
      </p:pic>
      <p:sp>
        <p:nvSpPr>
          <p:cNvPr id="2" name="Title 1"/>
          <p:cNvSpPr>
            <a:spLocks noGrp="1"/>
          </p:cNvSpPr>
          <p:nvPr>
            <p:ph type="title"/>
          </p:nvPr>
        </p:nvSpPr>
        <p:spPr/>
        <p:txBody>
          <a:bodyPr/>
          <a:lstStyle/>
          <a:p>
            <a:pPr algn="ctr"/>
            <a:r>
              <a:rPr lang="en-US" dirty="0"/>
              <a:t>Targeting High-Risk In Practice</a:t>
            </a:r>
          </a:p>
        </p:txBody>
      </p:sp>
      <p:sp>
        <p:nvSpPr>
          <p:cNvPr id="3" name="Content Placeholder 2"/>
          <p:cNvSpPr>
            <a:spLocks noGrp="1"/>
          </p:cNvSpPr>
          <p:nvPr>
            <p:ph idx="1"/>
          </p:nvPr>
        </p:nvSpPr>
        <p:spPr>
          <a:xfrm>
            <a:off x="446232" y="1845734"/>
            <a:ext cx="5964443" cy="4023360"/>
          </a:xfrm>
        </p:spPr>
        <p:txBody>
          <a:bodyPr>
            <a:normAutofit fontScale="92500" lnSpcReduction="20000"/>
          </a:bodyPr>
          <a:lstStyle/>
          <a:p>
            <a:pPr>
              <a:buFont typeface="Wingdings" charset="2"/>
              <a:buChar char="Ø"/>
            </a:pPr>
            <a:r>
              <a:rPr lang="en-US" sz="2600" dirty="0"/>
              <a:t>Identify high risk-situations and topics that require extra attention and resources, and establish and implement plans to ensure safe </a:t>
            </a:r>
            <a:r>
              <a:rPr lang="en-US" sz="2600" dirty="0" smtClean="0"/>
              <a:t>communication.</a:t>
            </a:r>
            <a:endParaRPr lang="en-US" sz="2600" dirty="0"/>
          </a:p>
          <a:p>
            <a:pPr>
              <a:buFont typeface="Wingdings" charset="2"/>
              <a:buChar char="Ø"/>
            </a:pPr>
            <a:endParaRPr lang="en-US" sz="2600" dirty="0"/>
          </a:p>
          <a:p>
            <a:pPr>
              <a:buFont typeface="Wingdings" charset="2"/>
              <a:buChar char="Ø"/>
            </a:pPr>
            <a:r>
              <a:rPr lang="en-US" sz="2600" dirty="0"/>
              <a:t>Establishing an informed consent process</a:t>
            </a:r>
            <a:r>
              <a:rPr lang="en-US" sz="2600" i="1" dirty="0"/>
              <a:t> </a:t>
            </a:r>
            <a:r>
              <a:rPr lang="en-US" sz="2600" dirty="0"/>
              <a:t>(with specific standards</a:t>
            </a:r>
            <a:r>
              <a:rPr lang="en-US" sz="2600" dirty="0" smtClean="0"/>
              <a:t>).</a:t>
            </a:r>
            <a:endParaRPr lang="en-US" sz="2600" dirty="0"/>
          </a:p>
          <a:p>
            <a:pPr>
              <a:buFont typeface="Wingdings" charset="2"/>
              <a:buChar char="Ø"/>
            </a:pPr>
            <a:endParaRPr lang="en-US" sz="2400" i="1" dirty="0"/>
          </a:p>
          <a:p>
            <a:r>
              <a:rPr lang="en-US" sz="3200" dirty="0">
                <a:solidFill>
                  <a:schemeClr val="accent1">
                    <a:lumMod val="75000"/>
                  </a:schemeClr>
                </a:solidFill>
              </a:rPr>
              <a:t>MCH Example: What types of situations are high-risk in a domestic violence shelter?</a:t>
            </a:r>
          </a:p>
        </p:txBody>
      </p:sp>
      <p:sp>
        <p:nvSpPr>
          <p:cNvPr id="6" name="Oval 5"/>
          <p:cNvSpPr/>
          <p:nvPr/>
        </p:nvSpPr>
        <p:spPr>
          <a:xfrm>
            <a:off x="9491942" y="4905022"/>
            <a:ext cx="799206" cy="427001"/>
          </a:xfrm>
          <a:prstGeom prst="ellipse">
            <a:avLst/>
          </a:prstGeom>
          <a:solidFill>
            <a:schemeClr val="bg1">
              <a:alpha val="0"/>
            </a:schemeClr>
          </a:solidFill>
          <a:ln w="76200" cmpd="sng">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59121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Attribute 10</a:t>
            </a:r>
          </a:p>
        </p:txBody>
      </p:sp>
      <p:sp>
        <p:nvSpPr>
          <p:cNvPr id="3" name="Content Placeholder 2"/>
          <p:cNvSpPr>
            <a:spLocks noGrp="1"/>
          </p:cNvSpPr>
          <p:nvPr>
            <p:ph idx="1"/>
          </p:nvPr>
        </p:nvSpPr>
        <p:spPr>
          <a:xfrm>
            <a:off x="1097280" y="1845734"/>
            <a:ext cx="4302034" cy="4023360"/>
          </a:xfrm>
        </p:spPr>
        <p:txBody>
          <a:bodyPr>
            <a:normAutofit/>
          </a:bodyPr>
          <a:lstStyle/>
          <a:p>
            <a:pPr marL="0" indent="0">
              <a:buNone/>
            </a:pPr>
            <a:r>
              <a:rPr lang="en-US" sz="4000" dirty="0">
                <a:effectLst/>
              </a:rPr>
              <a:t>Communicates clearly what health plans cover and what individuals will have to </a:t>
            </a:r>
            <a:r>
              <a:rPr lang="en-US" sz="4000" dirty="0"/>
              <a:t>pay for services.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0021" y="1845734"/>
            <a:ext cx="5645659" cy="3742266"/>
          </a:xfrm>
          <a:prstGeom prst="rect">
            <a:avLst/>
          </a:prstGeom>
        </p:spPr>
      </p:pic>
    </p:spTree>
    <p:extLst>
      <p:ext uri="{BB962C8B-B14F-4D97-AF65-F5344CB8AC3E}">
        <p14:creationId xmlns:p14="http://schemas.microsoft.com/office/powerpoint/2010/main" val="38387631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6-04-12 at 3.43.30 PM.png"/>
          <p:cNvPicPr>
            <a:picLocks noChangeAspect="1"/>
          </p:cNvPicPr>
          <p:nvPr/>
        </p:nvPicPr>
        <p:blipFill rotWithShape="1">
          <a:blip r:embed="rId3">
            <a:extLst>
              <a:ext uri="{28A0092B-C50C-407E-A947-70E740481C1C}">
                <a14:useLocalDpi xmlns:a14="http://schemas.microsoft.com/office/drawing/2010/main" val="0"/>
              </a:ext>
            </a:extLst>
          </a:blip>
          <a:srcRect t="4167"/>
          <a:stretch/>
        </p:blipFill>
        <p:spPr>
          <a:xfrm>
            <a:off x="6300278" y="1784753"/>
            <a:ext cx="5891722" cy="4341091"/>
          </a:xfrm>
          <a:prstGeom prst="rect">
            <a:avLst/>
          </a:prstGeom>
        </p:spPr>
      </p:pic>
      <p:sp>
        <p:nvSpPr>
          <p:cNvPr id="2" name="Title 1"/>
          <p:cNvSpPr>
            <a:spLocks noGrp="1"/>
          </p:cNvSpPr>
          <p:nvPr>
            <p:ph type="title"/>
          </p:nvPr>
        </p:nvSpPr>
        <p:spPr/>
        <p:txBody>
          <a:bodyPr/>
          <a:lstStyle/>
          <a:p>
            <a:pPr algn="ctr"/>
            <a:r>
              <a:rPr lang="en-US" dirty="0"/>
              <a:t>Explaining Coverage Costs In Practice</a:t>
            </a:r>
          </a:p>
        </p:txBody>
      </p:sp>
      <p:sp>
        <p:nvSpPr>
          <p:cNvPr id="3" name="Content Placeholder 2"/>
          <p:cNvSpPr>
            <a:spLocks noGrp="1"/>
          </p:cNvSpPr>
          <p:nvPr>
            <p:ph idx="1"/>
          </p:nvPr>
        </p:nvSpPr>
        <p:spPr>
          <a:xfrm>
            <a:off x="322729" y="1862895"/>
            <a:ext cx="5977549" cy="4023360"/>
          </a:xfrm>
        </p:spPr>
        <p:txBody>
          <a:bodyPr>
            <a:normAutofit fontScale="92500" lnSpcReduction="20000"/>
          </a:bodyPr>
          <a:lstStyle/>
          <a:p>
            <a:pPr>
              <a:buFont typeface="Wingdings" charset="2"/>
              <a:buChar char="Ø"/>
            </a:pPr>
            <a:r>
              <a:rPr lang="en-US" sz="2600" dirty="0"/>
              <a:t>Health literate insurers respond promptly and accurately to requests for information about coverage for specific treatments and </a:t>
            </a:r>
            <a:r>
              <a:rPr lang="en-US" sz="2600" dirty="0" smtClean="0"/>
              <a:t>procedures.</a:t>
            </a:r>
            <a:endParaRPr lang="en-US" sz="2600" dirty="0"/>
          </a:p>
          <a:p>
            <a:pPr marL="0" indent="0">
              <a:buNone/>
            </a:pPr>
            <a:endParaRPr lang="en-US" sz="2600" dirty="0"/>
          </a:p>
          <a:p>
            <a:pPr>
              <a:buFont typeface="Wingdings" charset="2"/>
              <a:buChar char="Ø"/>
            </a:pPr>
            <a:r>
              <a:rPr lang="en-US" sz="2600" dirty="0"/>
              <a:t>Health literate health care organizations communicate costs of care in </a:t>
            </a:r>
            <a:r>
              <a:rPr lang="en-US" sz="2600" dirty="0" smtClean="0"/>
              <a:t>advance.</a:t>
            </a:r>
            <a:endParaRPr lang="en-US" sz="2600" dirty="0"/>
          </a:p>
          <a:p>
            <a:endParaRPr lang="en-US" dirty="0"/>
          </a:p>
          <a:p>
            <a:r>
              <a:rPr lang="en-US" sz="3200" dirty="0">
                <a:solidFill>
                  <a:schemeClr val="accent1">
                    <a:lumMod val="75000"/>
                  </a:schemeClr>
                </a:solidFill>
              </a:rPr>
              <a:t>MCH Example: What protocols in a student health center could meet these standards?</a:t>
            </a:r>
          </a:p>
        </p:txBody>
      </p:sp>
      <p:sp>
        <p:nvSpPr>
          <p:cNvPr id="6" name="Oval 5"/>
          <p:cNvSpPr/>
          <p:nvPr/>
        </p:nvSpPr>
        <p:spPr>
          <a:xfrm>
            <a:off x="10126928" y="4806485"/>
            <a:ext cx="799206" cy="427001"/>
          </a:xfrm>
          <a:prstGeom prst="ellipse">
            <a:avLst/>
          </a:prstGeom>
          <a:solidFill>
            <a:schemeClr val="bg1">
              <a:alpha val="0"/>
            </a:schemeClr>
          </a:solidFill>
          <a:ln w="76200" cmpd="sng">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56197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a:t>
            </a:r>
          </a:p>
        </p:txBody>
      </p:sp>
      <p:sp>
        <p:nvSpPr>
          <p:cNvPr id="3" name="Text Placeholder 2"/>
          <p:cNvSpPr>
            <a:spLocks noGrp="1"/>
          </p:cNvSpPr>
          <p:nvPr>
            <p:ph type="body" idx="1"/>
          </p:nvPr>
        </p:nvSpPr>
        <p:spPr/>
        <p:txBody>
          <a:bodyPr/>
          <a:lstStyle/>
          <a:p>
            <a:r>
              <a:rPr lang="en-US" dirty="0"/>
              <a:t>Assessing </a:t>
            </a:r>
            <a:r>
              <a:rPr lang="en-US" dirty="0" smtClean="0"/>
              <a:t>Health literacy in an MCH organization</a:t>
            </a:r>
            <a:endParaRPr lang="en-US" dirty="0"/>
          </a:p>
        </p:txBody>
      </p:sp>
    </p:spTree>
    <p:extLst>
      <p:ext uri="{BB962C8B-B14F-4D97-AF65-F5344CB8AC3E}">
        <p14:creationId xmlns:p14="http://schemas.microsoft.com/office/powerpoint/2010/main" val="7690319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Objectives</a:t>
            </a:r>
            <a:endParaRPr lang="en-US" dirty="0"/>
          </a:p>
        </p:txBody>
      </p:sp>
      <p:sp>
        <p:nvSpPr>
          <p:cNvPr id="5" name="Content Placeholder 4"/>
          <p:cNvSpPr>
            <a:spLocks noGrp="1"/>
          </p:cNvSpPr>
          <p:nvPr>
            <p:ph idx="1"/>
          </p:nvPr>
        </p:nvSpPr>
        <p:spPr/>
        <p:txBody>
          <a:bodyPr>
            <a:normAutofit/>
          </a:bodyPr>
          <a:lstStyle/>
          <a:p>
            <a:pPr>
              <a:buFont typeface="Wingdings" charset="2"/>
              <a:buChar char="Ø"/>
            </a:pPr>
            <a:r>
              <a:rPr lang="en-US" sz="2800" dirty="0" smtClean="0"/>
              <a:t>Explore the practical application of organizational health literacy </a:t>
            </a:r>
          </a:p>
          <a:p>
            <a:pPr>
              <a:buFont typeface="Wingdings" charset="2"/>
              <a:buChar char="Ø"/>
            </a:pPr>
            <a:r>
              <a:rPr lang="en-US" sz="2800" dirty="0" smtClean="0"/>
              <a:t>Utilize the IOM’s 10 Attributes as a tool to assess organizational health literacy</a:t>
            </a:r>
          </a:p>
          <a:p>
            <a:pPr>
              <a:buFont typeface="Wingdings" charset="2"/>
              <a:buChar char="Ø"/>
            </a:pPr>
            <a:r>
              <a:rPr lang="en-US" sz="2800" dirty="0" smtClean="0"/>
              <a:t>Identify the importance of health literacy in organizational structure and function</a:t>
            </a:r>
          </a:p>
          <a:p>
            <a:pPr>
              <a:buFont typeface="Wingdings" charset="2"/>
              <a:buChar char="Ø"/>
            </a:pPr>
            <a:r>
              <a:rPr lang="en-US" sz="2800" dirty="0" smtClean="0"/>
              <a:t>Gain insight into a local maternal and child health care organization</a:t>
            </a:r>
          </a:p>
          <a:p>
            <a:pPr>
              <a:buFont typeface="Wingdings" charset="2"/>
              <a:buChar char="Ø"/>
            </a:pPr>
            <a:endParaRPr lang="en-US" sz="3200" dirty="0" smtClean="0"/>
          </a:p>
        </p:txBody>
      </p:sp>
    </p:spTree>
    <p:extLst>
      <p:ext uri="{BB962C8B-B14F-4D97-AF65-F5344CB8AC3E}">
        <p14:creationId xmlns:p14="http://schemas.microsoft.com/office/powerpoint/2010/main" val="7572083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Assignment</a:t>
            </a:r>
          </a:p>
        </p:txBody>
      </p:sp>
      <p:sp>
        <p:nvSpPr>
          <p:cNvPr id="3" name="Content Placeholder 2"/>
          <p:cNvSpPr>
            <a:spLocks noGrp="1"/>
          </p:cNvSpPr>
          <p:nvPr>
            <p:ph idx="1"/>
          </p:nvPr>
        </p:nvSpPr>
        <p:spPr>
          <a:xfrm>
            <a:off x="497720" y="1737360"/>
            <a:ext cx="11338680" cy="3937726"/>
          </a:xfrm>
        </p:spPr>
        <p:txBody>
          <a:bodyPr>
            <a:noAutofit/>
          </a:bodyPr>
          <a:lstStyle/>
          <a:p>
            <a:pPr>
              <a:buFont typeface="Wingdings" panose="05000000000000000000" pitchFamily="2" charset="2"/>
              <a:buChar char="Ø"/>
            </a:pPr>
            <a:r>
              <a:rPr lang="en-US" sz="2400" dirty="0"/>
              <a:t>Step 1. Choose a maternal and child health care organization</a:t>
            </a:r>
          </a:p>
          <a:p>
            <a:pPr>
              <a:buFont typeface="Wingdings" panose="05000000000000000000" pitchFamily="2" charset="2"/>
              <a:buChar char="Ø"/>
            </a:pPr>
            <a:r>
              <a:rPr lang="en-US" sz="2400" dirty="0"/>
              <a:t>Step 2. Select 5 out of the 10 attributes </a:t>
            </a:r>
          </a:p>
          <a:p>
            <a:pPr>
              <a:buFont typeface="Wingdings" panose="05000000000000000000" pitchFamily="2" charset="2"/>
              <a:buChar char="Ø"/>
            </a:pPr>
            <a:r>
              <a:rPr lang="en-US" sz="2400" dirty="0"/>
              <a:t>Step 3. Assess the organization*:</a:t>
            </a:r>
          </a:p>
          <a:p>
            <a:pPr lvl="1">
              <a:buFont typeface="Wingdings" panose="05000000000000000000" pitchFamily="2" charset="2"/>
              <a:buChar char="Ø"/>
            </a:pPr>
            <a:r>
              <a:rPr lang="en-US" sz="2200" b="1" dirty="0"/>
              <a:t>Research</a:t>
            </a:r>
            <a:r>
              <a:rPr lang="en-US" sz="2200" dirty="0"/>
              <a:t> information and literature on the organization</a:t>
            </a:r>
          </a:p>
          <a:p>
            <a:pPr lvl="1">
              <a:buFont typeface="Wingdings" panose="05000000000000000000" pitchFamily="2" charset="2"/>
              <a:buChar char="Ø"/>
            </a:pPr>
            <a:r>
              <a:rPr lang="en-US" sz="2200" b="1" dirty="0"/>
              <a:t>Observe</a:t>
            </a:r>
            <a:r>
              <a:rPr lang="en-US" sz="2200" dirty="0"/>
              <a:t> the organization using the selected attributes’ qualities </a:t>
            </a:r>
          </a:p>
          <a:p>
            <a:pPr lvl="1">
              <a:buFont typeface="Wingdings" panose="05000000000000000000" pitchFamily="2" charset="2"/>
              <a:buChar char="Ø"/>
            </a:pPr>
            <a:r>
              <a:rPr lang="en-US" sz="2200" b="1" dirty="0"/>
              <a:t>Interview </a:t>
            </a:r>
            <a:r>
              <a:rPr lang="en-US" sz="2200" dirty="0"/>
              <a:t>a staff member on policies and procedures related to the selected attributes</a:t>
            </a:r>
          </a:p>
          <a:p>
            <a:pPr>
              <a:buFont typeface="Wingdings" panose="05000000000000000000" pitchFamily="2" charset="2"/>
              <a:buChar char="Ø"/>
            </a:pPr>
            <a:r>
              <a:rPr lang="en-US" sz="2400" dirty="0"/>
              <a:t>Step 4. Summarize assessment and make recommendations:</a:t>
            </a:r>
          </a:p>
          <a:p>
            <a:pPr lvl="1">
              <a:buFont typeface="Wingdings" panose="05000000000000000000" pitchFamily="2" charset="2"/>
              <a:buChar char="Ø"/>
            </a:pPr>
            <a:r>
              <a:rPr lang="en-US" sz="2200" b="1" dirty="0"/>
              <a:t>Produce </a:t>
            </a:r>
            <a:r>
              <a:rPr lang="en-US" sz="2200" dirty="0"/>
              <a:t>a report on the organization’s health literacy assessment</a:t>
            </a:r>
          </a:p>
          <a:p>
            <a:pPr lvl="1">
              <a:buFont typeface="Wingdings" panose="05000000000000000000" pitchFamily="2" charset="2"/>
              <a:buChar char="Ø"/>
            </a:pPr>
            <a:r>
              <a:rPr lang="en-US" sz="2200" b="1" dirty="0"/>
              <a:t>Present</a:t>
            </a:r>
            <a:r>
              <a:rPr lang="en-US" sz="2200" dirty="0"/>
              <a:t> report to class</a:t>
            </a:r>
          </a:p>
          <a:p>
            <a:pPr marL="201168" lvl="1" indent="0">
              <a:buNone/>
            </a:pPr>
            <a:r>
              <a:rPr lang="en-US" sz="2200" dirty="0"/>
              <a:t>*See assignment sheet for details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77829" y="1857623"/>
            <a:ext cx="1642696" cy="2053371"/>
          </a:xfrm>
          <a:prstGeom prst="rect">
            <a:avLst/>
          </a:prstGeom>
        </p:spPr>
      </p:pic>
    </p:spTree>
    <p:extLst>
      <p:ext uri="{BB962C8B-B14F-4D97-AF65-F5344CB8AC3E}">
        <p14:creationId xmlns:p14="http://schemas.microsoft.com/office/powerpoint/2010/main" val="33360232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Additional Resources</a:t>
            </a:r>
          </a:p>
        </p:txBody>
      </p:sp>
      <p:sp>
        <p:nvSpPr>
          <p:cNvPr id="3" name="Content Placeholder 2"/>
          <p:cNvSpPr>
            <a:spLocks noGrp="1"/>
          </p:cNvSpPr>
          <p:nvPr>
            <p:ph idx="1"/>
          </p:nvPr>
        </p:nvSpPr>
        <p:spPr/>
        <p:txBody>
          <a:bodyPr>
            <a:normAutofit fontScale="92500" lnSpcReduction="20000"/>
          </a:bodyPr>
          <a:lstStyle/>
          <a:p>
            <a:r>
              <a:rPr lang="en-US" dirty="0"/>
              <a:t>AHRQ Health Literacy Universal Precautions Toolkit. (2016). Agency for Healthcare </a:t>
            </a:r>
            <a:r>
              <a:rPr lang="en-US" dirty="0" smtClean="0"/>
              <a:t>Research </a:t>
            </a:r>
            <a:r>
              <a:rPr lang="en-US" dirty="0"/>
              <a:t>and </a:t>
            </a:r>
            <a:r>
              <a:rPr lang="en-US" dirty="0" smtClean="0"/>
              <a:t>Quality</a:t>
            </a:r>
            <a:r>
              <a:rPr lang="en-US" dirty="0"/>
              <a:t>, Rockville, MD. Retrieved from http://</a:t>
            </a:r>
            <a:r>
              <a:rPr lang="en-US" dirty="0" err="1"/>
              <a:t>www.ahrq.gov</a:t>
            </a:r>
            <a:r>
              <a:rPr lang="en-US" dirty="0" smtClean="0"/>
              <a:t>/professionals</a:t>
            </a:r>
            <a:r>
              <a:rPr lang="en-US" dirty="0"/>
              <a:t>/quality</a:t>
            </a:r>
            <a:r>
              <a:rPr lang="en-US" dirty="0" smtClean="0"/>
              <a:t>-patient</a:t>
            </a:r>
            <a:r>
              <a:rPr lang="en-US" dirty="0"/>
              <a:t>-safety/quality-resources/tools/literacy-toolkit/</a:t>
            </a:r>
            <a:r>
              <a:rPr lang="en-US" dirty="0" err="1" smtClean="0"/>
              <a:t>index.html</a:t>
            </a:r>
            <a:endParaRPr lang="en-US" dirty="0" smtClean="0"/>
          </a:p>
          <a:p>
            <a:r>
              <a:rPr lang="en-US" dirty="0"/>
              <a:t>Baker, D. W. 2006. The meaning and the measure of health literacy. </a:t>
            </a:r>
            <a:r>
              <a:rPr lang="en-US" i="1" dirty="0"/>
              <a:t>Journal of General Internal Medicine </a:t>
            </a:r>
            <a:r>
              <a:rPr lang="en-US" dirty="0"/>
              <a:t>21(8)</a:t>
            </a:r>
            <a:r>
              <a:rPr lang="en-US" dirty="0" smtClean="0"/>
              <a:t>:878</a:t>
            </a:r>
            <a:r>
              <a:rPr lang="en-US" dirty="0"/>
              <a:t>-883. </a:t>
            </a:r>
          </a:p>
          <a:p>
            <a:r>
              <a:rPr lang="en-US" dirty="0"/>
              <a:t>Brach, C., Keller, D., Hernandez, L.M., </a:t>
            </a:r>
            <a:r>
              <a:rPr lang="en-US" dirty="0" err="1"/>
              <a:t>Baur</a:t>
            </a:r>
            <a:r>
              <a:rPr lang="en-US" dirty="0"/>
              <a:t>, C., Parker, R., Dreyer, B., ... </a:t>
            </a:r>
            <a:r>
              <a:rPr lang="en-US" dirty="0" err="1"/>
              <a:t>Schillinger</a:t>
            </a:r>
            <a:r>
              <a:rPr lang="en-US" dirty="0"/>
              <a:t>, D. (2012). Ten </a:t>
            </a:r>
            <a:r>
              <a:rPr lang="en-US" dirty="0" smtClean="0"/>
              <a:t>attributes </a:t>
            </a:r>
            <a:r>
              <a:rPr lang="en-US" dirty="0"/>
              <a:t>of health literate health care organizations</a:t>
            </a:r>
            <a:r>
              <a:rPr lang="en-US" i="1" dirty="0"/>
              <a:t>. </a:t>
            </a:r>
            <a:r>
              <a:rPr lang="en-US" dirty="0"/>
              <a:t>Institute of Medicine Roundtable </a:t>
            </a:r>
            <a:r>
              <a:rPr lang="en-US" dirty="0" smtClean="0"/>
              <a:t>on </a:t>
            </a:r>
            <a:r>
              <a:rPr lang="en-US" dirty="0"/>
              <a:t>Health Literacy Discussion Paper. Retrieved from http://iom.edu/Global</a:t>
            </a:r>
            <a:r>
              <a:rPr lang="en-US" dirty="0" smtClean="0"/>
              <a:t>/Perspectives</a:t>
            </a:r>
            <a:r>
              <a:rPr lang="en-US" dirty="0"/>
              <a:t>/ 2012/</a:t>
            </a:r>
            <a:r>
              <a:rPr lang="en-US" dirty="0" err="1"/>
              <a:t>HealthLitAttributes.aspx</a:t>
            </a:r>
            <a:r>
              <a:rPr lang="en-US" dirty="0"/>
              <a:t> </a:t>
            </a:r>
            <a:endParaRPr lang="en-US" dirty="0" smtClean="0"/>
          </a:p>
          <a:p>
            <a:r>
              <a:rPr lang="en-US" dirty="0" err="1"/>
              <a:t>Ratzan</a:t>
            </a:r>
            <a:r>
              <a:rPr lang="en-US" dirty="0"/>
              <a:t> SC, Parker RM. 2000. Introduction. In: </a:t>
            </a:r>
            <a:r>
              <a:rPr lang="en-US" i="1" dirty="0"/>
              <a:t>National Library of Medicine Current Bibliographies in </a:t>
            </a:r>
            <a:r>
              <a:rPr lang="en-US" i="1" dirty="0" smtClean="0"/>
              <a:t>Medicine</a:t>
            </a:r>
            <a:r>
              <a:rPr lang="en-US" i="1" dirty="0"/>
              <a:t>: Health Literacy</a:t>
            </a:r>
            <a:r>
              <a:rPr lang="en-US" dirty="0"/>
              <a:t>. NLM Pub. No. CBM 2000-1. Selden CR, Zorn M, </a:t>
            </a:r>
            <a:r>
              <a:rPr lang="en-US" dirty="0" err="1"/>
              <a:t>Ratzan</a:t>
            </a:r>
            <a:r>
              <a:rPr lang="en-US" dirty="0"/>
              <a:t> SC, Parker </a:t>
            </a:r>
            <a:r>
              <a:rPr lang="en-US" dirty="0" smtClean="0"/>
              <a:t>	RM</a:t>
            </a:r>
            <a:r>
              <a:rPr lang="en-US" dirty="0"/>
              <a:t>, Editors. Bethesda, MD: National Institutes of Health, U.S. Department of Health and </a:t>
            </a:r>
            <a:r>
              <a:rPr lang="en-US" dirty="0" smtClean="0"/>
              <a:t>Human </a:t>
            </a:r>
            <a:r>
              <a:rPr lang="en-US" dirty="0"/>
              <a:t>Services.</a:t>
            </a:r>
          </a:p>
          <a:p>
            <a:r>
              <a:rPr lang="en-US" dirty="0"/>
              <a:t>Sorensen, K., Van den </a:t>
            </a:r>
            <a:r>
              <a:rPr lang="en-US" dirty="0" err="1"/>
              <a:t>Broucke</a:t>
            </a:r>
            <a:r>
              <a:rPr lang="en-US" dirty="0"/>
              <a:t>, S., </a:t>
            </a:r>
            <a:r>
              <a:rPr lang="en-US" dirty="0" err="1"/>
              <a:t>Fullam</a:t>
            </a:r>
            <a:r>
              <a:rPr lang="en-US" dirty="0"/>
              <a:t>, J., Doyle, G., </a:t>
            </a:r>
            <a:r>
              <a:rPr lang="en-US" dirty="0" err="1"/>
              <a:t>Pelikan</a:t>
            </a:r>
            <a:r>
              <a:rPr lang="en-US" dirty="0"/>
              <a:t>, J., </a:t>
            </a:r>
            <a:r>
              <a:rPr lang="en-US" dirty="0" err="1"/>
              <a:t>Slonska</a:t>
            </a:r>
            <a:r>
              <a:rPr lang="en-US" dirty="0"/>
              <a:t>, Z., &amp; Brand, H</a:t>
            </a:r>
            <a:r>
              <a:rPr lang="en-US" dirty="0" smtClean="0"/>
              <a:t>. (</a:t>
            </a:r>
            <a:r>
              <a:rPr lang="en-US" dirty="0"/>
              <a:t>2012)</a:t>
            </a:r>
            <a:r>
              <a:rPr lang="en-US" dirty="0" smtClean="0"/>
              <a:t>.  Health </a:t>
            </a:r>
            <a:r>
              <a:rPr lang="en-US" dirty="0"/>
              <a:t>literacy and public health: A systematic review and integration of 	definitions and </a:t>
            </a:r>
            <a:r>
              <a:rPr lang="en-US" dirty="0" smtClean="0"/>
              <a:t>models</a:t>
            </a:r>
            <a:r>
              <a:rPr lang="en-US" dirty="0"/>
              <a:t>. </a:t>
            </a:r>
            <a:r>
              <a:rPr lang="en-US" i="1" dirty="0"/>
              <a:t>BMC Public Health</a:t>
            </a:r>
            <a:r>
              <a:rPr lang="en-US" dirty="0"/>
              <a:t>, </a:t>
            </a:r>
            <a:r>
              <a:rPr lang="en-US" i="1" dirty="0"/>
              <a:t>12</a:t>
            </a:r>
            <a:r>
              <a:rPr lang="en-US" dirty="0"/>
              <a:t>, 80. http://doi.org/10.1186/1471-2458</a:t>
            </a:r>
            <a:r>
              <a:rPr lang="en-US" dirty="0" smtClean="0"/>
              <a:t>-12</a:t>
            </a:r>
            <a:r>
              <a:rPr lang="en-US" dirty="0"/>
              <a:t>-80	</a:t>
            </a:r>
          </a:p>
          <a:p>
            <a:endParaRPr lang="en-US" dirty="0"/>
          </a:p>
          <a:p>
            <a:endParaRPr lang="en-US" dirty="0"/>
          </a:p>
        </p:txBody>
      </p:sp>
    </p:spTree>
    <p:extLst>
      <p:ext uri="{BB962C8B-B14F-4D97-AF65-F5344CB8AC3E}">
        <p14:creationId xmlns:p14="http://schemas.microsoft.com/office/powerpoint/2010/main" val="3863518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Select Maternal and Child Health Issues</a:t>
            </a:r>
          </a:p>
        </p:txBody>
      </p:sp>
      <p:pic>
        <p:nvPicPr>
          <p:cNvPr id="14" name="Picture 13" descr="WordItOut-word-cloud-1571143.png"/>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t="6141" r="23698"/>
          <a:stretch/>
        </p:blipFill>
        <p:spPr>
          <a:xfrm>
            <a:off x="2351300" y="1847128"/>
            <a:ext cx="7294176" cy="4486312"/>
          </a:xfrm>
          <a:prstGeom prst="rect">
            <a:avLst/>
          </a:prstGeom>
        </p:spPr>
      </p:pic>
    </p:spTree>
    <p:extLst>
      <p:ext uri="{BB962C8B-B14F-4D97-AF65-F5344CB8AC3E}">
        <p14:creationId xmlns:p14="http://schemas.microsoft.com/office/powerpoint/2010/main" val="3533590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Maternal and Child Health Systems</a:t>
            </a:r>
          </a:p>
        </p:txBody>
      </p:sp>
      <p:sp>
        <p:nvSpPr>
          <p:cNvPr id="3" name="Content Placeholder 2"/>
          <p:cNvSpPr>
            <a:spLocks noGrp="1"/>
          </p:cNvSpPr>
          <p:nvPr>
            <p:ph idx="1"/>
          </p:nvPr>
        </p:nvSpPr>
        <p:spPr>
          <a:xfrm>
            <a:off x="1097280" y="1976363"/>
            <a:ext cx="4210926" cy="4023360"/>
          </a:xfrm>
        </p:spPr>
        <p:txBody>
          <a:bodyPr>
            <a:normAutofit/>
          </a:bodyPr>
          <a:lstStyle/>
          <a:p>
            <a:pPr>
              <a:buFont typeface="Wingdings" panose="05000000000000000000" pitchFamily="2" charset="2"/>
              <a:buChar char="Ø"/>
            </a:pPr>
            <a:r>
              <a:rPr lang="en-US" sz="3200" dirty="0"/>
              <a:t>Complex systems of services to be navigated</a:t>
            </a:r>
          </a:p>
          <a:p>
            <a:pPr>
              <a:buFont typeface="Wingdings" panose="05000000000000000000" pitchFamily="2" charset="2"/>
              <a:buChar char="Ø"/>
            </a:pPr>
            <a:endParaRPr lang="en-US" sz="3200" dirty="0"/>
          </a:p>
          <a:p>
            <a:pPr>
              <a:buFont typeface="Wingdings" panose="05000000000000000000" pitchFamily="2" charset="2"/>
              <a:buChar char="Ø"/>
            </a:pPr>
            <a:r>
              <a:rPr lang="en-US" sz="3200" dirty="0"/>
              <a:t>How many different services will a pregnant woman navigate, beginning with conception?  </a:t>
            </a:r>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1623" y="1976363"/>
            <a:ext cx="5654057" cy="3747832"/>
          </a:xfrm>
          <a:prstGeom prst="rect">
            <a:avLst/>
          </a:prstGeom>
        </p:spPr>
      </p:pic>
    </p:spTree>
    <p:extLst>
      <p:ext uri="{BB962C8B-B14F-4D97-AF65-F5344CB8AC3E}">
        <p14:creationId xmlns:p14="http://schemas.microsoft.com/office/powerpoint/2010/main" val="3753621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Health Literacy</a:t>
            </a:r>
          </a:p>
        </p:txBody>
      </p:sp>
      <p:sp>
        <p:nvSpPr>
          <p:cNvPr id="5" name="Text Placeholder 4"/>
          <p:cNvSpPr>
            <a:spLocks noGrp="1"/>
          </p:cNvSpPr>
          <p:nvPr>
            <p:ph type="body" idx="1"/>
          </p:nvPr>
        </p:nvSpPr>
        <p:spPr>
          <a:xfrm>
            <a:off x="1097280" y="4449354"/>
            <a:ext cx="10058400" cy="1143000"/>
          </a:xfrm>
        </p:spPr>
        <p:txBody>
          <a:bodyPr>
            <a:normAutofit/>
          </a:bodyPr>
          <a:lstStyle/>
          <a:p>
            <a:r>
              <a:rPr lang="en-US" sz="3200" b="1" dirty="0"/>
              <a:t>Background</a:t>
            </a:r>
          </a:p>
        </p:txBody>
      </p:sp>
    </p:spTree>
    <p:extLst>
      <p:ext uri="{BB962C8B-B14F-4D97-AF65-F5344CB8AC3E}">
        <p14:creationId xmlns:p14="http://schemas.microsoft.com/office/powerpoint/2010/main" val="726137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Health Literacy</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3200" dirty="0"/>
              <a:t>The </a:t>
            </a:r>
            <a:r>
              <a:rPr lang="en-US" sz="3200" dirty="0" smtClean="0"/>
              <a:t>degree to which an individual has the capacity </a:t>
            </a:r>
            <a:r>
              <a:rPr lang="en-US" sz="3200" dirty="0"/>
              <a:t>to </a:t>
            </a:r>
            <a:r>
              <a:rPr lang="en-US" sz="3200" b="1" dirty="0"/>
              <a:t>obtain</a:t>
            </a:r>
            <a:r>
              <a:rPr lang="en-US" sz="3200" dirty="0"/>
              <a:t>, </a:t>
            </a:r>
            <a:r>
              <a:rPr lang="en-US" sz="3200" b="1" dirty="0"/>
              <a:t>process</a:t>
            </a:r>
            <a:r>
              <a:rPr lang="en-US" sz="3200" dirty="0"/>
              <a:t>, and </a:t>
            </a:r>
            <a:r>
              <a:rPr lang="en-US" sz="3200" b="1" dirty="0"/>
              <a:t>understand</a:t>
            </a:r>
            <a:r>
              <a:rPr lang="en-US" sz="3200" dirty="0"/>
              <a:t> basic health information and services </a:t>
            </a:r>
            <a:r>
              <a:rPr lang="en-US" sz="1600" dirty="0"/>
              <a:t>(</a:t>
            </a:r>
            <a:r>
              <a:rPr lang="en-US" sz="1600" dirty="0" err="1"/>
              <a:t>Ratzan</a:t>
            </a:r>
            <a:r>
              <a:rPr lang="en-US" sz="1600" dirty="0"/>
              <a:t> and Parker, 2000</a:t>
            </a:r>
            <a:r>
              <a:rPr lang="en-US" sz="1600" dirty="0" smtClean="0"/>
              <a:t>)</a:t>
            </a:r>
            <a:endParaRPr lang="en-US" sz="1600" dirty="0"/>
          </a:p>
          <a:p>
            <a:pPr>
              <a:buFont typeface="Wingdings" panose="05000000000000000000" pitchFamily="2" charset="2"/>
              <a:buChar char="Ø"/>
            </a:pPr>
            <a:endParaRPr lang="en-US" sz="3200" dirty="0"/>
          </a:p>
          <a:p>
            <a:pPr>
              <a:buFont typeface="Wingdings" panose="05000000000000000000" pitchFamily="2" charset="2"/>
              <a:buChar char="Ø"/>
            </a:pPr>
            <a:r>
              <a:rPr lang="en-US" sz="3200" dirty="0" smtClean="0"/>
              <a:t>The </a:t>
            </a:r>
            <a:r>
              <a:rPr lang="en-US" sz="3200" b="1" dirty="0"/>
              <a:t>product</a:t>
            </a:r>
            <a:r>
              <a:rPr lang="en-US" sz="3200" dirty="0"/>
              <a:t> of an individual’s capacity and the health-literacy related </a:t>
            </a:r>
            <a:r>
              <a:rPr lang="en-US" sz="3200" b="1" dirty="0"/>
              <a:t>demands</a:t>
            </a:r>
            <a:r>
              <a:rPr lang="en-US" sz="3200" dirty="0"/>
              <a:t> and </a:t>
            </a:r>
            <a:r>
              <a:rPr lang="en-US" sz="3200" b="1" dirty="0"/>
              <a:t>complexities of the health care system </a:t>
            </a:r>
            <a:r>
              <a:rPr lang="en-US" sz="1600" dirty="0"/>
              <a:t>(Baker, 2006; </a:t>
            </a:r>
            <a:r>
              <a:rPr lang="en-US" sz="1600" dirty="0" smtClean="0"/>
              <a:t>Rudd, 2003)</a:t>
            </a:r>
            <a:endParaRPr lang="en-US" sz="1600" dirty="0"/>
          </a:p>
        </p:txBody>
      </p:sp>
    </p:spTree>
    <p:extLst>
      <p:ext uri="{BB962C8B-B14F-4D97-AF65-F5344CB8AC3E}">
        <p14:creationId xmlns:p14="http://schemas.microsoft.com/office/powerpoint/2010/main" val="2709389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Health Literacy Matters</a:t>
            </a:r>
          </a:p>
        </p:txBody>
      </p:sp>
      <p:sp>
        <p:nvSpPr>
          <p:cNvPr id="5" name="Content Placeholder 4"/>
          <p:cNvSpPr>
            <a:spLocks noGrp="1"/>
          </p:cNvSpPr>
          <p:nvPr>
            <p:ph idx="1"/>
          </p:nvPr>
        </p:nvSpPr>
        <p:spPr/>
        <p:txBody>
          <a:bodyPr>
            <a:noAutofit/>
          </a:bodyPr>
          <a:lstStyle/>
          <a:p>
            <a:pPr marL="0" indent="0">
              <a:buNone/>
            </a:pPr>
            <a:r>
              <a:rPr lang="en-US" sz="2400" b="1" dirty="0"/>
              <a:t>People with limited health literacy are more likely to:</a:t>
            </a:r>
          </a:p>
          <a:p>
            <a:pPr>
              <a:buFont typeface="Wingdings" charset="2"/>
              <a:buChar char="u"/>
            </a:pPr>
            <a:r>
              <a:rPr lang="en-US" sz="2400" dirty="0"/>
              <a:t>Have chronic conditions that they cannot manage effectively</a:t>
            </a:r>
          </a:p>
          <a:p>
            <a:pPr>
              <a:buFont typeface="Wingdings" charset="2"/>
              <a:buChar char="u"/>
            </a:pPr>
            <a:r>
              <a:rPr lang="en-US" sz="2400" dirty="0"/>
              <a:t>Have less knowledge of their health conditions</a:t>
            </a:r>
          </a:p>
          <a:p>
            <a:pPr>
              <a:buFont typeface="Wingdings" charset="2"/>
              <a:buChar char="u"/>
            </a:pPr>
            <a:r>
              <a:rPr lang="en-US" sz="2400" dirty="0"/>
              <a:t>Not utilize preventative services</a:t>
            </a:r>
          </a:p>
          <a:p>
            <a:pPr>
              <a:buFont typeface="Wingdings" charset="2"/>
              <a:buChar char="u"/>
            </a:pPr>
            <a:r>
              <a:rPr lang="en-US" sz="2400" dirty="0"/>
              <a:t>Be admitted to the hospital or emergency room for preventable reasons</a:t>
            </a:r>
          </a:p>
          <a:p>
            <a:pPr>
              <a:buFont typeface="Wingdings" charset="2"/>
              <a:buChar char="u"/>
            </a:pPr>
            <a:r>
              <a:rPr lang="en-US" sz="2400" dirty="0"/>
              <a:t>Report their health condition as poor</a:t>
            </a:r>
          </a:p>
          <a:p>
            <a:pPr>
              <a:buFont typeface="Wingdings" charset="2"/>
              <a:buChar char="u"/>
            </a:pPr>
            <a:r>
              <a:rPr lang="en-US" sz="2400" dirty="0"/>
              <a:t>Have higher healthcare costs</a:t>
            </a:r>
          </a:p>
          <a:p>
            <a:pPr marL="0" indent="0">
              <a:buNone/>
            </a:pPr>
            <a:endParaRPr lang="en-US" sz="1800" dirty="0"/>
          </a:p>
          <a:p>
            <a:pPr marL="0" indent="0">
              <a:buNone/>
            </a:pPr>
            <a:endParaRPr lang="en-US" sz="1800" dirty="0"/>
          </a:p>
        </p:txBody>
      </p:sp>
    </p:spTree>
    <p:extLst>
      <p:ext uri="{BB962C8B-B14F-4D97-AF65-F5344CB8AC3E}">
        <p14:creationId xmlns:p14="http://schemas.microsoft.com/office/powerpoint/2010/main" val="3753249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Who is at risk for low health literacy?</a:t>
            </a:r>
          </a:p>
        </p:txBody>
      </p:sp>
      <p:sp>
        <p:nvSpPr>
          <p:cNvPr id="3" name="Content Placeholder 2"/>
          <p:cNvSpPr>
            <a:spLocks noGrp="1"/>
          </p:cNvSpPr>
          <p:nvPr>
            <p:ph idx="1"/>
          </p:nvPr>
        </p:nvSpPr>
        <p:spPr/>
        <p:txBody>
          <a:bodyPr/>
          <a:lstStyle/>
          <a:p>
            <a:pPr>
              <a:buFont typeface="Wingdings" charset="2"/>
              <a:buChar char="u"/>
            </a:pPr>
            <a:r>
              <a:rPr lang="en-US" sz="2400" dirty="0"/>
              <a:t>Older adults</a:t>
            </a:r>
          </a:p>
          <a:p>
            <a:pPr>
              <a:buFont typeface="Wingdings" charset="2"/>
              <a:buChar char="u"/>
            </a:pPr>
            <a:r>
              <a:rPr lang="en-US" sz="2400" dirty="0"/>
              <a:t>Racial and ethnic minorities</a:t>
            </a:r>
          </a:p>
          <a:p>
            <a:pPr>
              <a:buFont typeface="Wingdings" charset="2"/>
              <a:buChar char="u"/>
            </a:pPr>
            <a:r>
              <a:rPr lang="en-US" sz="2400" dirty="0"/>
              <a:t>People with less than a high school degree or GED certificate</a:t>
            </a:r>
          </a:p>
          <a:p>
            <a:pPr>
              <a:buFont typeface="Wingdings" charset="2"/>
              <a:buChar char="u"/>
            </a:pPr>
            <a:r>
              <a:rPr lang="en-US" sz="2400" dirty="0"/>
              <a:t>People with low income levels</a:t>
            </a:r>
          </a:p>
          <a:p>
            <a:pPr>
              <a:buFont typeface="Wingdings" charset="2"/>
              <a:buChar char="u"/>
            </a:pPr>
            <a:r>
              <a:rPr lang="en-US" sz="2400" dirty="0"/>
              <a:t>Non-native speakers of English</a:t>
            </a:r>
          </a:p>
          <a:p>
            <a:pPr>
              <a:buFont typeface="Wingdings" charset="2"/>
              <a:buChar char="u"/>
            </a:pPr>
            <a:r>
              <a:rPr lang="en-US" sz="2400" dirty="0"/>
              <a:t>People with compromised health status</a:t>
            </a:r>
          </a:p>
          <a:p>
            <a:pPr marL="0" indent="0">
              <a:buNone/>
            </a:pPr>
            <a:endParaRPr lang="en-US" dirty="0"/>
          </a:p>
          <a:p>
            <a:endParaRPr lang="en-US" dirty="0"/>
          </a:p>
        </p:txBody>
      </p:sp>
    </p:spTree>
    <p:extLst>
      <p:ext uri="{BB962C8B-B14F-4D97-AF65-F5344CB8AC3E}">
        <p14:creationId xmlns:p14="http://schemas.microsoft.com/office/powerpoint/2010/main" val="1531696041"/>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243AF7DC-D15B-41C0-AE81-23980D1B9F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1266</TotalTime>
  <Words>4004</Words>
  <Application>Microsoft Macintosh PowerPoint</Application>
  <PresentationFormat>Custom</PresentationFormat>
  <Paragraphs>350</Paragraphs>
  <Slides>38</Slides>
  <Notes>35</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Retrospect</vt:lpstr>
      <vt:lpstr>Health Literacy</vt:lpstr>
      <vt:lpstr>Template Guidelines</vt:lpstr>
      <vt:lpstr>Setting the Stage</vt:lpstr>
      <vt:lpstr>Select Maternal and Child Health Issues</vt:lpstr>
      <vt:lpstr>Maternal and Child Health Systems</vt:lpstr>
      <vt:lpstr>Health Literacy</vt:lpstr>
      <vt:lpstr>Health Literacy</vt:lpstr>
      <vt:lpstr>Health Literacy Matters</vt:lpstr>
      <vt:lpstr>Who is at risk for low health literacy?</vt:lpstr>
      <vt:lpstr>Everyone is At Risk</vt:lpstr>
      <vt:lpstr>Health Literacy in Public Health</vt:lpstr>
      <vt:lpstr>National Priorities </vt:lpstr>
      <vt:lpstr>10 Attributes of a Health Literate Health Care Organization (2012)</vt:lpstr>
      <vt:lpstr>The 10 Attributes</vt:lpstr>
      <vt:lpstr>Attribute 1</vt:lpstr>
      <vt:lpstr>Leadership In Practice</vt:lpstr>
      <vt:lpstr>Attribute 2</vt:lpstr>
      <vt:lpstr>Planning and Evaluating In Practice </vt:lpstr>
      <vt:lpstr>Attribute 3</vt:lpstr>
      <vt:lpstr>Workforce Preparation In Practice</vt:lpstr>
      <vt:lpstr>Attribute 4</vt:lpstr>
      <vt:lpstr>Including Consumers In Practice</vt:lpstr>
      <vt:lpstr>Attribute 5</vt:lpstr>
      <vt:lpstr>Meeting Needs In Practice</vt:lpstr>
      <vt:lpstr>Attribute 6</vt:lpstr>
      <vt:lpstr>Communication In Practice</vt:lpstr>
      <vt:lpstr>Attribute 7</vt:lpstr>
      <vt:lpstr>Ensuring Access In Practice</vt:lpstr>
      <vt:lpstr>Attribute 8</vt:lpstr>
      <vt:lpstr>Material Design In Practice</vt:lpstr>
      <vt:lpstr>Attribute 9</vt:lpstr>
      <vt:lpstr>Targeting High-Risk In Practice</vt:lpstr>
      <vt:lpstr>Attribute 10</vt:lpstr>
      <vt:lpstr>Explaining Coverage Costs In Practice</vt:lpstr>
      <vt:lpstr>Assignment</vt:lpstr>
      <vt:lpstr>Objectives</vt:lpstr>
      <vt:lpstr>Assignment</vt:lpstr>
      <vt:lpstr>Additional Resources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Literacy</dc:title>
  <dc:creator>Liggett, Langdon</dc:creator>
  <cp:lastModifiedBy>Grace Liggett</cp:lastModifiedBy>
  <cp:revision>122</cp:revision>
  <dcterms:created xsi:type="dcterms:W3CDTF">2016-03-28T19:08:28Z</dcterms:created>
  <dcterms:modified xsi:type="dcterms:W3CDTF">2016-05-19T22:12:27Z</dcterms:modified>
</cp:coreProperties>
</file>